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5" r:id="rId1"/>
  </p:sldMasterIdLst>
  <p:notesMasterIdLst>
    <p:notesMasterId r:id="rId24"/>
  </p:notesMasterIdLst>
  <p:sldIdLst>
    <p:sldId id="276" r:id="rId2"/>
    <p:sldId id="256" r:id="rId3"/>
    <p:sldId id="257" r:id="rId4"/>
    <p:sldId id="258" r:id="rId5"/>
    <p:sldId id="259" r:id="rId6"/>
    <p:sldId id="260" r:id="rId7"/>
    <p:sldId id="261" r:id="rId8"/>
    <p:sldId id="262" r:id="rId9"/>
    <p:sldId id="274" r:id="rId10"/>
    <p:sldId id="263" r:id="rId11"/>
    <p:sldId id="264" r:id="rId12"/>
    <p:sldId id="266" r:id="rId13"/>
    <p:sldId id="277" r:id="rId14"/>
    <p:sldId id="278" r:id="rId15"/>
    <p:sldId id="267" r:id="rId16"/>
    <p:sldId id="279" r:id="rId17"/>
    <p:sldId id="280" r:id="rId18"/>
    <p:sldId id="281" r:id="rId19"/>
    <p:sldId id="270" r:id="rId20"/>
    <p:sldId id="272" r:id="rId21"/>
    <p:sldId id="273" r:id="rId22"/>
    <p:sldId id="282"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666699"/>
    <a:srgbClr val="A50021"/>
    <a:srgbClr val="F0EFE0"/>
    <a:srgbClr val="1F4081"/>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27" autoAdjust="0"/>
  </p:normalViewPr>
  <p:slideViewPr>
    <p:cSldViewPr>
      <p:cViewPr varScale="1">
        <p:scale>
          <a:sx n="73" d="100"/>
          <a:sy n="73" d="100"/>
        </p:scale>
        <p:origin x="-1074" y="-4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8" d="100"/>
          <a:sy n="58" d="100"/>
        </p:scale>
        <p:origin x="-181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727698-6A4C-4333-BE96-57BC6AD8728E}" type="datetimeFigureOut">
              <a:rPr lang="en-US" smtClean="0"/>
              <a:pPr/>
              <a:t>2/10/2011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8667DA-1822-4511-9109-8BC9817DECA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ea typeface="ＭＳ Ｐゴシック" pitchFamily="-109" charset="-128"/>
              </a:rPr>
              <a:t>Try to get students to interpret the myth symbolically. What might the “fire” represent?</a:t>
            </a:r>
          </a:p>
          <a:p>
            <a:pPr eaLnBrk="1" hangingPunct="1">
              <a:spcBef>
                <a:spcPct val="0"/>
              </a:spcBef>
            </a:pPr>
            <a:r>
              <a:rPr lang="en-US" dirty="0" smtClean="0">
                <a:ea typeface="ＭＳ Ｐゴシック" pitchFamily="-109" charset="-128"/>
              </a:rPr>
              <a:t>Why was Zeus angry? What might have prompted Prometheus to do what he did?  Who is Prometheus?  Is he the defender against man kind, fighting even against god</a:t>
            </a:r>
          </a:p>
          <a:p>
            <a:pPr eaLnBrk="1" hangingPunct="1">
              <a:spcBef>
                <a:spcPct val="0"/>
              </a:spcBef>
            </a:pPr>
            <a:r>
              <a:rPr lang="en-US" dirty="0" smtClean="0">
                <a:ea typeface="ＭＳ Ｐゴシック" pitchFamily="-109" charset="-128"/>
              </a:rPr>
              <a:t>Look at Chapter 2&amp;3 – what are victor’s motivations?  Why do you think MS subtitled her book the Modern Prometheus?</a:t>
            </a:r>
          </a:p>
        </p:txBody>
      </p:sp>
      <p:sp>
        <p:nvSpPr>
          <p:cNvPr id="18436" name="Slide Number Placeholder 3"/>
          <p:cNvSpPr>
            <a:spLocks noGrp="1"/>
          </p:cNvSpPr>
          <p:nvPr>
            <p:ph type="sldNum" sz="quarter" idx="5"/>
          </p:nvPr>
        </p:nvSpPr>
        <p:spPr bwMode="auto">
          <a:ln>
            <a:miter lim="800000"/>
            <a:headEnd/>
            <a:tailEnd/>
          </a:ln>
        </p:spPr>
        <p:txBody>
          <a:bodyPr/>
          <a:lstStyle/>
          <a:p>
            <a:fld id="{90809488-4CC2-477C-9786-E68F1EC78106}" type="slidenum">
              <a:rPr lang="en-US"/>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Henry </a:t>
            </a:r>
            <a:r>
              <a:rPr lang="en-US" sz="1200" dirty="0" err="1" smtClean="0"/>
              <a:t>Clerval</a:t>
            </a:r>
            <a:r>
              <a:rPr lang="en-US" sz="1200" dirty="0" smtClean="0"/>
              <a:t> – Victor’s childhood friend; true romantic, wants to leave mark on the world, but never loses sight of “the moral relations of things:</a:t>
            </a:r>
          </a:p>
          <a:p>
            <a:r>
              <a:rPr lang="en-US" sz="1200" dirty="0" smtClean="0"/>
              <a:t>Elizabeth – adopted as an infant by Victor’s family; marries Victor</a:t>
            </a:r>
          </a:p>
          <a:p>
            <a:r>
              <a:rPr lang="en-US" sz="1200" dirty="0" smtClean="0"/>
              <a:t>Robert Walton – Arctic explorer who’s obsessed with gaining knowledge and fame; rescues Victor in the Arctic; tells the story</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Creature  - never named; is Victor’s </a:t>
            </a:r>
            <a:r>
              <a:rPr lang="en-US" i="1" dirty="0" smtClean="0"/>
              <a:t>doppelganger </a:t>
            </a:r>
            <a:r>
              <a:rPr lang="en-US" dirty="0" smtClean="0"/>
              <a:t>(alter ego); Creature rationally analyzes the society that rejects him; sympathetic character, admires people and wants to be a part of human society; only results in violence when he is repeatedly rejected</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Victor Frankenstein – protagonist, product of an idealistic Enlightenment education; fueled by possibilities of science and a desire for acclaim; becomes obsessed with creating life from spare body parts. Rational demeanor dissolves and by story’s end, consumed by primitive emotions of fear and hatred.</a:t>
            </a:r>
          </a:p>
          <a:p>
            <a:endParaRPr lang="en-US" dirty="0"/>
          </a:p>
        </p:txBody>
      </p:sp>
      <p:sp>
        <p:nvSpPr>
          <p:cNvPr id="4" name="Slide Number Placeholder 3"/>
          <p:cNvSpPr>
            <a:spLocks noGrp="1"/>
          </p:cNvSpPr>
          <p:nvPr>
            <p:ph type="sldNum" sz="quarter" idx="10"/>
          </p:nvPr>
        </p:nvSpPr>
        <p:spPr/>
        <p:txBody>
          <a:bodyPr/>
          <a:lstStyle/>
          <a:p>
            <a:fld id="{488667DA-1822-4511-9109-8BC9817DECA8}" type="slidenum">
              <a:rPr lang="en-US" smtClean="0"/>
              <a:pPr/>
              <a:t>15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ea typeface="ＭＳ Ｐゴシック" pitchFamily="-109" charset="-128"/>
              </a:rPr>
              <a:t>Show youtube clips</a:t>
            </a:r>
          </a:p>
        </p:txBody>
      </p:sp>
      <p:sp>
        <p:nvSpPr>
          <p:cNvPr id="4" name="Slide Number Placeholder 3"/>
          <p:cNvSpPr>
            <a:spLocks noGrp="1"/>
          </p:cNvSpPr>
          <p:nvPr>
            <p:ph type="sldNum" sz="quarter" idx="5"/>
          </p:nvPr>
        </p:nvSpPr>
        <p:spPr/>
        <p:txBody>
          <a:bodyPr/>
          <a:lstStyle/>
          <a:p>
            <a:fld id="{82EEFF10-5B85-487E-9494-ADA044DCE14B}" type="slidenum">
              <a:rPr lang="en-US"/>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05186" name="Group 2"/>
          <p:cNvGrpSpPr>
            <a:grpSpLocks/>
          </p:cNvGrpSpPr>
          <p:nvPr/>
        </p:nvGrpSpPr>
        <p:grpSpPr bwMode="auto">
          <a:xfrm>
            <a:off x="-3222625" y="304800"/>
            <a:ext cx="11909425" cy="4724400"/>
            <a:chOff x="-2030" y="192"/>
            <a:chExt cx="7502" cy="2976"/>
          </a:xfrm>
        </p:grpSpPr>
        <p:sp>
          <p:nvSpPr>
            <p:cNvPr id="605187"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endParaRPr lang="en-US"/>
            </a:p>
          </p:txBody>
        </p:sp>
        <p:sp>
          <p:nvSpPr>
            <p:cNvPr id="605188"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605189"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eaLnBrk="1" hangingPunct="1"/>
              <a:endParaRPr lang="en-US">
                <a:latin typeface="Arial" charset="0"/>
              </a:endParaRPr>
            </a:p>
          </p:txBody>
        </p:sp>
      </p:grpSp>
      <p:sp>
        <p:nvSpPr>
          <p:cNvPr id="605190"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605191"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605192" name="Rectangle 8"/>
          <p:cNvSpPr>
            <a:spLocks noGrp="1" noChangeArrowheads="1"/>
          </p:cNvSpPr>
          <p:nvPr>
            <p:ph type="dt" sz="half" idx="2"/>
          </p:nvPr>
        </p:nvSpPr>
        <p:spPr/>
        <p:txBody>
          <a:bodyPr/>
          <a:lstStyle>
            <a:lvl1pPr>
              <a:defRPr/>
            </a:lvl1pPr>
          </a:lstStyle>
          <a:p>
            <a:endParaRPr lang="en-US"/>
          </a:p>
        </p:txBody>
      </p:sp>
      <p:sp>
        <p:nvSpPr>
          <p:cNvPr id="605193" name="Rectangle 9"/>
          <p:cNvSpPr>
            <a:spLocks noGrp="1" noChangeArrowheads="1"/>
          </p:cNvSpPr>
          <p:nvPr>
            <p:ph type="ftr" sz="quarter" idx="3"/>
          </p:nvPr>
        </p:nvSpPr>
        <p:spPr/>
        <p:txBody>
          <a:bodyPr/>
          <a:lstStyle>
            <a:lvl1pPr>
              <a:defRPr/>
            </a:lvl1pPr>
          </a:lstStyle>
          <a:p>
            <a:endParaRPr lang="en-US"/>
          </a:p>
        </p:txBody>
      </p:sp>
      <p:sp>
        <p:nvSpPr>
          <p:cNvPr id="605194" name="Rectangle 10"/>
          <p:cNvSpPr>
            <a:spLocks noGrp="1" noChangeArrowheads="1"/>
          </p:cNvSpPr>
          <p:nvPr>
            <p:ph type="sldNum" sz="quarter" idx="4"/>
          </p:nvPr>
        </p:nvSpPr>
        <p:spPr/>
        <p:txBody>
          <a:bodyPr/>
          <a:lstStyle>
            <a:lvl1pPr>
              <a:defRPr/>
            </a:lvl1pPr>
          </a:lstStyle>
          <a:p>
            <a:fld id="{EE720A2E-4DFA-423E-BD71-FF5C60DAD70A}" type="slidenum">
              <a:rPr lang="en-US"/>
              <a:pPr/>
              <a:t>‹#›</a:t>
            </a:fld>
            <a:endParaRPr lang="en-US"/>
          </a:p>
        </p:txBody>
      </p:sp>
    </p:spTree>
  </p:cSld>
  <p:clrMapOvr>
    <a:masterClrMapping/>
  </p:clrMapOvr>
  <p:transition spd="med">
    <p:pull dir="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B2D332-1BBD-4E87-9FFB-3D9F06EEF459}" type="slidenum">
              <a:rPr lang="en-US"/>
              <a:pPr/>
              <a:t>‹#›</a:t>
            </a:fld>
            <a:endParaRPr lang="en-US"/>
          </a:p>
        </p:txBody>
      </p:sp>
    </p:spTree>
  </p:cSld>
  <p:clrMapOvr>
    <a:masterClrMapping/>
  </p:clrMapOvr>
  <p:transition spd="med">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692CC3F-F031-436C-91E9-3FA9A47210A0}" type="slidenum">
              <a:rPr lang="en-US"/>
              <a:pPr/>
              <a:t>‹#›</a:t>
            </a:fld>
            <a:endParaRPr lang="en-US"/>
          </a:p>
        </p:txBody>
      </p:sp>
    </p:spTree>
  </p:cSld>
  <p:clrMapOvr>
    <a:masterClrMapping/>
  </p:clrMapOvr>
  <p:transition spd="med">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44C90E2-6533-4C5E-97A0-02AEEBBABAB7}" type="slidenum">
              <a:rPr lang="en-US"/>
              <a:pPr/>
              <a:t>‹#›</a:t>
            </a:fld>
            <a:endParaRPr lang="en-US"/>
          </a:p>
        </p:txBody>
      </p:sp>
    </p:spTree>
  </p:cSld>
  <p:clrMapOvr>
    <a:masterClrMapping/>
  </p:clrMapOvr>
  <p:transition spd="med">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03CF0F-AB46-434B-B654-34204F3EE2D8}" type="slidenum">
              <a:rPr lang="en-US"/>
              <a:pPr/>
              <a:t>‹#›</a:t>
            </a:fld>
            <a:endParaRPr lang="en-US"/>
          </a:p>
        </p:txBody>
      </p:sp>
    </p:spTree>
  </p:cSld>
  <p:clrMapOvr>
    <a:masterClrMapping/>
  </p:clrMapOvr>
  <p:transition spd="med">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A3589AE-1685-45CA-A5A3-BA09D1DBE1FF}" type="slidenum">
              <a:rPr lang="en-US"/>
              <a:pPr/>
              <a:t>‹#›</a:t>
            </a:fld>
            <a:endParaRPr lang="en-US"/>
          </a:p>
        </p:txBody>
      </p:sp>
    </p:spTree>
  </p:cSld>
  <p:clrMapOvr>
    <a:masterClrMapping/>
  </p:clrMapOvr>
  <p:transition spd="med">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B14AB5C-FE48-434A-BB9A-32EDE677AE96}" type="slidenum">
              <a:rPr lang="en-US"/>
              <a:pPr/>
              <a:t>‹#›</a:t>
            </a:fld>
            <a:endParaRPr lang="en-US"/>
          </a:p>
        </p:txBody>
      </p:sp>
    </p:spTree>
  </p:cSld>
  <p:clrMapOvr>
    <a:masterClrMapping/>
  </p:clrMapOvr>
  <p:transition spd="med">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991418E-1C17-420C-8E13-DD4CE4A941DB}" type="slidenum">
              <a:rPr lang="en-US"/>
              <a:pPr/>
              <a:t>‹#›</a:t>
            </a:fld>
            <a:endParaRPr lang="en-US"/>
          </a:p>
        </p:txBody>
      </p:sp>
    </p:spTree>
  </p:cSld>
  <p:clrMapOvr>
    <a:masterClrMapping/>
  </p:clrMapOvr>
  <p:transition spd="med">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041582E-56F1-4B09-82A3-FD6698EEAAA5}" type="slidenum">
              <a:rPr lang="en-US"/>
              <a:pPr/>
              <a:t>‹#›</a:t>
            </a:fld>
            <a:endParaRPr lang="en-US"/>
          </a:p>
        </p:txBody>
      </p:sp>
    </p:spTree>
  </p:cSld>
  <p:clrMapOvr>
    <a:masterClrMapping/>
  </p:clrMapOvr>
  <p:transition spd="med">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DDDE929-B96E-437A-9844-EEA08A55F6C0}" type="slidenum">
              <a:rPr lang="en-US"/>
              <a:pPr/>
              <a:t>‹#›</a:t>
            </a:fld>
            <a:endParaRPr lang="en-US"/>
          </a:p>
        </p:txBody>
      </p:sp>
    </p:spTree>
  </p:cSld>
  <p:clrMapOvr>
    <a:masterClrMapping/>
  </p:clrMapOvr>
  <p:transition spd="med">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84DFE80-B5AA-4EBA-9B0E-EFA210DA7778}" type="slidenum">
              <a:rPr lang="en-US"/>
              <a:pPr/>
              <a:t>‹#›</a:t>
            </a:fld>
            <a:endParaRPr lang="en-US"/>
          </a:p>
        </p:txBody>
      </p:sp>
    </p:spTree>
  </p:cSld>
  <p:clrMapOvr>
    <a:masterClrMapping/>
  </p:clrMapOvr>
  <p:transition spd="med">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04162" name="Group 2"/>
          <p:cNvGrpSpPr>
            <a:grpSpLocks/>
          </p:cNvGrpSpPr>
          <p:nvPr/>
        </p:nvGrpSpPr>
        <p:grpSpPr bwMode="auto">
          <a:xfrm>
            <a:off x="-3238500" y="0"/>
            <a:ext cx="11925300" cy="3810000"/>
            <a:chOff x="-2040" y="0"/>
            <a:chExt cx="7512" cy="2400"/>
          </a:xfrm>
        </p:grpSpPr>
        <p:sp>
          <p:nvSpPr>
            <p:cNvPr id="604163"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604164"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eaLnBrk="1" hangingPunct="1"/>
              <a:endParaRPr lang="en-US">
                <a:latin typeface="Arial" charset="0"/>
              </a:endParaRPr>
            </a:p>
          </p:txBody>
        </p:sp>
        <p:sp>
          <p:nvSpPr>
            <p:cNvPr id="604165"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endParaRPr lang="en-US"/>
            </a:p>
          </p:txBody>
        </p:sp>
      </p:grpSp>
      <p:sp>
        <p:nvSpPr>
          <p:cNvPr id="604166"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04167"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16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60416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60417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F2947838-66AD-4AC3-92A9-46578EABD45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ransition spd="med">
    <p:pull dir="rd"/>
  </p:transition>
  <p:timing>
    <p:tnLst>
      <p:par>
        <p:cTn id="1" dur="indefinite" restart="never" nodeType="tmRoot"/>
      </p:par>
    </p:tnLst>
  </p:timing>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fontAlgn="base">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8" name="Rectangle 4"/>
          <p:cNvSpPr>
            <a:spLocks noGrp="1" noChangeArrowheads="1"/>
          </p:cNvSpPr>
          <p:nvPr>
            <p:ph type="ctrTitle"/>
          </p:nvPr>
        </p:nvSpPr>
        <p:spPr>
          <a:xfrm>
            <a:off x="4494213" y="985838"/>
            <a:ext cx="4187825" cy="1444625"/>
          </a:xfrm>
        </p:spPr>
        <p:txBody>
          <a:bodyPr/>
          <a:lstStyle/>
          <a:p>
            <a:r>
              <a:rPr lang="en-US"/>
              <a:t>Frankenstein</a:t>
            </a:r>
          </a:p>
        </p:txBody>
      </p:sp>
      <p:sp>
        <p:nvSpPr>
          <p:cNvPr id="600069" name="Rectangle 5"/>
          <p:cNvSpPr>
            <a:spLocks noGrp="1" noChangeArrowheads="1"/>
          </p:cNvSpPr>
          <p:nvPr>
            <p:ph type="subTitle" idx="1"/>
          </p:nvPr>
        </p:nvSpPr>
        <p:spPr>
          <a:xfrm>
            <a:off x="4495800" y="2667000"/>
            <a:ext cx="4119562" cy="914400"/>
          </a:xfrm>
        </p:spPr>
        <p:txBody>
          <a:bodyPr/>
          <a:lstStyle/>
          <a:p>
            <a:r>
              <a:rPr lang="en-US" dirty="0"/>
              <a:t>Modern Prometheus</a:t>
            </a:r>
          </a:p>
        </p:txBody>
      </p:sp>
      <p:pic>
        <p:nvPicPr>
          <p:cNvPr id="600070" name="Picture 6" descr="writing-frankenstein"/>
          <p:cNvPicPr>
            <a:picLocks noChangeAspect="1" noChangeArrowheads="1"/>
          </p:cNvPicPr>
          <p:nvPr/>
        </p:nvPicPr>
        <p:blipFill>
          <a:blip r:embed="rId2" cstate="print"/>
          <a:srcRect/>
          <a:stretch>
            <a:fillRect/>
          </a:stretch>
        </p:blipFill>
        <p:spPr bwMode="auto">
          <a:xfrm>
            <a:off x="457200" y="152400"/>
            <a:ext cx="3714750" cy="3962400"/>
          </a:xfrm>
          <a:prstGeom prst="rect">
            <a:avLst/>
          </a:prstGeom>
          <a:noFill/>
        </p:spPr>
      </p:pic>
      <p:sp>
        <p:nvSpPr>
          <p:cNvPr id="8" name="TextBox 7"/>
          <p:cNvSpPr txBox="1"/>
          <p:nvPr/>
        </p:nvSpPr>
        <p:spPr>
          <a:xfrm>
            <a:off x="1371600" y="4343400"/>
            <a:ext cx="7010400" cy="2308324"/>
          </a:xfrm>
          <a:prstGeom prst="rect">
            <a:avLst/>
          </a:prstGeom>
          <a:noFill/>
        </p:spPr>
        <p:txBody>
          <a:bodyPr wrap="square" rtlCol="0">
            <a:spAutoFit/>
          </a:bodyPr>
          <a:lstStyle/>
          <a:p>
            <a:r>
              <a:rPr lang="en-US" dirty="0" smtClean="0"/>
              <a:t>Pick up an “Anticipating Themes” Worksheet and respond to each statement.</a:t>
            </a:r>
          </a:p>
          <a:p>
            <a:endParaRPr lang="en-US" dirty="0"/>
          </a:p>
          <a:p>
            <a:pPr algn="ctr"/>
            <a:r>
              <a:rPr lang="en-US" i="1" dirty="0" smtClean="0">
                <a:solidFill>
                  <a:srgbClr val="FF0000"/>
                </a:solidFill>
              </a:rPr>
              <a:t>*DID EVERYONE EMAIL ME THEIR ROTAM REFLECTIVE ESSAY???*  If you forgot, please email it to me by 5PM tonight since it was technically 2 minutes ago.  You are given this lag time because I forgot to write on the blog: “EMAIL papers: no hard copies necessary.”</a:t>
            </a:r>
            <a:endParaRPr lang="en-US" i="1" dirty="0">
              <a:solidFill>
                <a:srgbClr val="FF0000"/>
              </a:solidFill>
            </a:endParaRPr>
          </a:p>
        </p:txBody>
      </p:sp>
    </p:spTree>
  </p:cSld>
  <p:clrMapOvr>
    <a:masterClrMapping/>
  </p:clrMapOvr>
  <p:transition spd="med">
    <p:pull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p:txBody>
          <a:bodyPr/>
          <a:lstStyle/>
          <a:p>
            <a:r>
              <a:rPr lang="en-US" sz="3200"/>
              <a:t>Characteristics of Romantic Period</a:t>
            </a:r>
          </a:p>
        </p:txBody>
      </p:sp>
      <p:sp>
        <p:nvSpPr>
          <p:cNvPr id="579587" name="Rectangle 3"/>
          <p:cNvSpPr>
            <a:spLocks noGrp="1" noChangeArrowheads="1"/>
          </p:cNvSpPr>
          <p:nvPr>
            <p:ph type="body" idx="1"/>
          </p:nvPr>
        </p:nvSpPr>
        <p:spPr/>
        <p:txBody>
          <a:bodyPr/>
          <a:lstStyle/>
          <a:p>
            <a:r>
              <a:rPr lang="en-US"/>
              <a:t>Concerned with common people</a:t>
            </a:r>
          </a:p>
          <a:p>
            <a:r>
              <a:rPr lang="en-US"/>
              <a:t>Favored democracy</a:t>
            </a:r>
          </a:p>
          <a:p>
            <a:r>
              <a:rPr lang="en-US"/>
              <a:t>Desired radical change</a:t>
            </a:r>
          </a:p>
          <a:p>
            <a:r>
              <a:rPr lang="en-US"/>
              <a:t>Nature should be untamed</a:t>
            </a:r>
          </a:p>
        </p:txBody>
      </p:sp>
    </p:spTree>
  </p:cSld>
  <p:clrMapOvr>
    <a:masterClrMapping/>
  </p:clrMapOvr>
  <p:transition spd="med">
    <p:pull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ChangeArrowheads="1"/>
          </p:cNvSpPr>
          <p:nvPr>
            <p:ph type="title"/>
          </p:nvPr>
        </p:nvSpPr>
        <p:spPr/>
        <p:txBody>
          <a:bodyPr/>
          <a:lstStyle/>
          <a:p>
            <a:r>
              <a:rPr lang="en-US"/>
              <a:t>Style:  Gothic Novel</a:t>
            </a:r>
          </a:p>
        </p:txBody>
      </p:sp>
      <p:sp>
        <p:nvSpPr>
          <p:cNvPr id="580611" name="Rectangle 3"/>
          <p:cNvSpPr>
            <a:spLocks noGrp="1" noChangeArrowheads="1"/>
          </p:cNvSpPr>
          <p:nvPr>
            <p:ph type="body" idx="1"/>
          </p:nvPr>
        </p:nvSpPr>
        <p:spPr/>
        <p:txBody>
          <a:bodyPr/>
          <a:lstStyle/>
          <a:p>
            <a:r>
              <a:rPr lang="en-US" sz="2500" dirty="0"/>
              <a:t>Frankenstein is generally categorized as a Gothic novel, a genre of fiction that uses gloomy settings and supernatural events to create and atmosphere of mystery and terror. </a:t>
            </a:r>
          </a:p>
          <a:p>
            <a:r>
              <a:rPr lang="en-US" sz="2500" dirty="0"/>
              <a:t>Shelley adds to her development of the plot the use of psychological realism, delving into the psyches of the characters in and attempt to explain why they react as they do and what drives them to make their decisions.</a:t>
            </a:r>
          </a:p>
          <a:p>
            <a:endParaRPr lang="en-US" sz="2500" dirty="0"/>
          </a:p>
        </p:txBody>
      </p:sp>
    </p:spTree>
  </p:cSld>
  <p:clrMapOvr>
    <a:masterClrMapping/>
  </p:clrMapOvr>
  <p:transition spd="med">
    <p:pull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1066800" y="685800"/>
            <a:ext cx="7772400" cy="533400"/>
          </a:xfrm>
        </p:spPr>
        <p:txBody>
          <a:bodyPr/>
          <a:lstStyle/>
          <a:p>
            <a:r>
              <a:rPr lang="en-US" sz="3200"/>
              <a:t>Structure and Point of View</a:t>
            </a:r>
          </a:p>
        </p:txBody>
      </p:sp>
      <p:grpSp>
        <p:nvGrpSpPr>
          <p:cNvPr id="582662" name="Group 6"/>
          <p:cNvGrpSpPr>
            <a:grpSpLocks/>
          </p:cNvGrpSpPr>
          <p:nvPr/>
        </p:nvGrpSpPr>
        <p:grpSpPr bwMode="auto">
          <a:xfrm>
            <a:off x="2209800" y="1828800"/>
            <a:ext cx="4953000" cy="4800600"/>
            <a:chOff x="1392" y="1152"/>
            <a:chExt cx="3120" cy="3024"/>
          </a:xfrm>
        </p:grpSpPr>
        <p:sp>
          <p:nvSpPr>
            <p:cNvPr id="582659" name="Oval 3"/>
            <p:cNvSpPr>
              <a:spLocks noChangeArrowheads="1"/>
            </p:cNvSpPr>
            <p:nvPr/>
          </p:nvSpPr>
          <p:spPr bwMode="auto">
            <a:xfrm>
              <a:off x="1392" y="1152"/>
              <a:ext cx="3120" cy="3024"/>
            </a:xfrm>
            <a:prstGeom prst="ellipse">
              <a:avLst/>
            </a:prstGeom>
            <a:solidFill>
              <a:schemeClr val="accent1"/>
            </a:solidFill>
            <a:ln w="9525">
              <a:solidFill>
                <a:schemeClr val="tx1"/>
              </a:solidFill>
              <a:miter lim="800000"/>
              <a:headEnd/>
              <a:tailEnd/>
            </a:ln>
            <a:effectLst/>
          </p:spPr>
          <p:txBody>
            <a:bodyPr wrap="none" anchor="ctr"/>
            <a:lstStyle/>
            <a:p>
              <a:endParaRPr lang="en-US"/>
            </a:p>
          </p:txBody>
        </p:sp>
        <p:sp>
          <p:nvSpPr>
            <p:cNvPr id="582661" name="WordArt 5"/>
            <p:cNvSpPr>
              <a:spLocks noChangeArrowheads="1" noChangeShapeType="1" noTextEdit="1"/>
            </p:cNvSpPr>
            <p:nvPr/>
          </p:nvSpPr>
          <p:spPr bwMode="auto">
            <a:xfrm>
              <a:off x="1920" y="1344"/>
              <a:ext cx="2064" cy="1008"/>
            </a:xfrm>
            <a:prstGeom prst="rect">
              <a:avLst/>
            </a:prstGeom>
          </p:spPr>
          <p:txBody>
            <a:bodyPr spcFirstLastPara="1" wrap="none" fromWordArt="1">
              <a:prstTxWarp prst="textArchUp">
                <a:avLst>
                  <a:gd name="adj" fmla="val 10800000"/>
                </a:avLst>
              </a:prstTxWarp>
            </a:bodyPr>
            <a:lstStyle/>
            <a:p>
              <a:pPr algn="ctr"/>
              <a:r>
                <a:rPr lang="en-US" sz="2400" kern="10">
                  <a:ln w="9525">
                    <a:solidFill>
                      <a:srgbClr val="000000"/>
                    </a:solidFill>
                    <a:miter lim="800000"/>
                    <a:headEnd/>
                    <a:tailEnd/>
                  </a:ln>
                  <a:solidFill>
                    <a:srgbClr val="000000"/>
                  </a:solidFill>
                  <a:latin typeface="Arial Black"/>
                </a:rPr>
                <a:t>Robert Walton’s letters</a:t>
              </a:r>
            </a:p>
          </p:txBody>
        </p:sp>
      </p:grpSp>
      <p:grpSp>
        <p:nvGrpSpPr>
          <p:cNvPr id="582665" name="Group 9"/>
          <p:cNvGrpSpPr>
            <a:grpSpLocks/>
          </p:cNvGrpSpPr>
          <p:nvPr/>
        </p:nvGrpSpPr>
        <p:grpSpPr bwMode="auto">
          <a:xfrm>
            <a:off x="2743200" y="2362200"/>
            <a:ext cx="3886200" cy="3810000"/>
            <a:chOff x="1776" y="1488"/>
            <a:chExt cx="2448" cy="2400"/>
          </a:xfrm>
        </p:grpSpPr>
        <p:sp>
          <p:nvSpPr>
            <p:cNvPr id="582663" name="Oval 7"/>
            <p:cNvSpPr>
              <a:spLocks noChangeArrowheads="1"/>
            </p:cNvSpPr>
            <p:nvPr/>
          </p:nvSpPr>
          <p:spPr bwMode="auto">
            <a:xfrm>
              <a:off x="1776" y="1488"/>
              <a:ext cx="2448" cy="2400"/>
            </a:xfrm>
            <a:prstGeom prst="ellipse">
              <a:avLst/>
            </a:prstGeom>
            <a:solidFill>
              <a:schemeClr val="accent1"/>
            </a:solidFill>
            <a:ln w="9525">
              <a:solidFill>
                <a:schemeClr val="tx1"/>
              </a:solidFill>
              <a:miter lim="800000"/>
              <a:headEnd/>
              <a:tailEnd/>
            </a:ln>
            <a:effectLst/>
          </p:spPr>
          <p:txBody>
            <a:bodyPr wrap="none" anchor="ctr"/>
            <a:lstStyle/>
            <a:p>
              <a:endParaRPr lang="en-US"/>
            </a:p>
          </p:txBody>
        </p:sp>
        <p:sp>
          <p:nvSpPr>
            <p:cNvPr id="582664" name="WordArt 8"/>
            <p:cNvSpPr>
              <a:spLocks noChangeArrowheads="1" noChangeShapeType="1" noTextEdit="1"/>
            </p:cNvSpPr>
            <p:nvPr/>
          </p:nvSpPr>
          <p:spPr bwMode="auto">
            <a:xfrm>
              <a:off x="2064" y="1728"/>
              <a:ext cx="1920" cy="1314"/>
            </a:xfrm>
            <a:prstGeom prst="rect">
              <a:avLst/>
            </a:prstGeom>
          </p:spPr>
          <p:txBody>
            <a:bodyPr spcFirstLastPara="1" wrap="none" fromWordArt="1">
              <a:prstTxWarp prst="textArchUp">
                <a:avLst>
                  <a:gd name="adj" fmla="val 10408695"/>
                </a:avLst>
              </a:prstTxWarp>
            </a:bodyPr>
            <a:lstStyle/>
            <a:p>
              <a:pPr algn="ctr"/>
              <a:r>
                <a:rPr lang="en-US" sz="2400" kern="10">
                  <a:ln w="9525">
                    <a:solidFill>
                      <a:srgbClr val="000000"/>
                    </a:solidFill>
                    <a:miter lim="800000"/>
                    <a:headEnd/>
                    <a:tailEnd/>
                  </a:ln>
                  <a:solidFill>
                    <a:srgbClr val="000000"/>
                  </a:solidFill>
                  <a:latin typeface="Arial Black"/>
                </a:rPr>
                <a:t>Frankenstein's story to Walton</a:t>
              </a:r>
            </a:p>
          </p:txBody>
        </p:sp>
      </p:grpSp>
      <p:grpSp>
        <p:nvGrpSpPr>
          <p:cNvPr id="582669" name="Group 13"/>
          <p:cNvGrpSpPr>
            <a:grpSpLocks/>
          </p:cNvGrpSpPr>
          <p:nvPr/>
        </p:nvGrpSpPr>
        <p:grpSpPr bwMode="auto">
          <a:xfrm>
            <a:off x="3352800" y="2971800"/>
            <a:ext cx="2819400" cy="2667000"/>
            <a:chOff x="2112" y="1872"/>
            <a:chExt cx="1776" cy="1680"/>
          </a:xfrm>
        </p:grpSpPr>
        <p:sp>
          <p:nvSpPr>
            <p:cNvPr id="582666" name="Oval 10"/>
            <p:cNvSpPr>
              <a:spLocks noChangeArrowheads="1"/>
            </p:cNvSpPr>
            <p:nvPr/>
          </p:nvSpPr>
          <p:spPr bwMode="auto">
            <a:xfrm>
              <a:off x="2112" y="1872"/>
              <a:ext cx="1776" cy="1680"/>
            </a:xfrm>
            <a:prstGeom prst="ellipse">
              <a:avLst/>
            </a:prstGeom>
            <a:solidFill>
              <a:schemeClr val="accent1"/>
            </a:solidFill>
            <a:ln w="9525">
              <a:solidFill>
                <a:schemeClr val="tx1"/>
              </a:solidFill>
              <a:miter lim="800000"/>
              <a:headEnd/>
              <a:tailEnd/>
            </a:ln>
            <a:effectLst/>
          </p:spPr>
          <p:txBody>
            <a:bodyPr wrap="none" anchor="ctr"/>
            <a:lstStyle/>
            <a:p>
              <a:endParaRPr lang="en-US"/>
            </a:p>
          </p:txBody>
        </p:sp>
        <p:sp>
          <p:nvSpPr>
            <p:cNvPr id="582667" name="WordArt 11"/>
            <p:cNvSpPr>
              <a:spLocks noChangeArrowheads="1" noChangeShapeType="1" noTextEdit="1"/>
            </p:cNvSpPr>
            <p:nvPr/>
          </p:nvSpPr>
          <p:spPr bwMode="auto">
            <a:xfrm>
              <a:off x="2304" y="2016"/>
              <a:ext cx="1344" cy="1056"/>
            </a:xfrm>
            <a:prstGeom prst="rect">
              <a:avLst/>
            </a:prstGeom>
          </p:spPr>
          <p:txBody>
            <a:bodyPr spcFirstLastPara="1" wrap="none" fromWordArt="1">
              <a:prstTxWarp prst="textArchUp">
                <a:avLst>
                  <a:gd name="adj" fmla="val 10800000"/>
                </a:avLst>
              </a:prstTxWarp>
            </a:bodyPr>
            <a:lstStyle/>
            <a:p>
              <a:pPr algn="ctr"/>
              <a:r>
                <a:rPr lang="en-US" sz="2400" kern="10">
                  <a:ln w="9525">
                    <a:solidFill>
                      <a:srgbClr val="000000"/>
                    </a:solidFill>
                    <a:miter lim="800000"/>
                    <a:headEnd/>
                    <a:tailEnd/>
                  </a:ln>
                  <a:solidFill>
                    <a:srgbClr val="000000"/>
                  </a:solidFill>
                  <a:latin typeface="Arial Black"/>
                </a:rPr>
                <a:t>Creature's story </a:t>
              </a:r>
            </a:p>
          </p:txBody>
        </p:sp>
        <p:sp>
          <p:nvSpPr>
            <p:cNvPr id="582668" name="WordArt 12"/>
            <p:cNvSpPr>
              <a:spLocks noChangeArrowheads="1" noChangeShapeType="1" noTextEdit="1"/>
            </p:cNvSpPr>
            <p:nvPr/>
          </p:nvSpPr>
          <p:spPr bwMode="auto">
            <a:xfrm>
              <a:off x="2352" y="2544"/>
              <a:ext cx="1296" cy="528"/>
            </a:xfrm>
            <a:prstGeom prst="rect">
              <a:avLst/>
            </a:prstGeom>
          </p:spPr>
          <p:txBody>
            <a:bodyPr spcFirstLastPara="1" wrap="none" fromWordArt="1">
              <a:prstTxWarp prst="textArchUp">
                <a:avLst>
                  <a:gd name="adj" fmla="val 10800000"/>
                </a:avLst>
              </a:prstTxWarp>
            </a:bodyPr>
            <a:lstStyle/>
            <a:p>
              <a:pPr algn="ctr"/>
              <a:r>
                <a:rPr lang="en-US" sz="2400" kern="10">
                  <a:ln w="9525">
                    <a:solidFill>
                      <a:srgbClr val="000000"/>
                    </a:solidFill>
                    <a:miter lim="800000"/>
                    <a:headEnd/>
                    <a:tailEnd/>
                  </a:ln>
                  <a:solidFill>
                    <a:srgbClr val="000000"/>
                  </a:solidFill>
                  <a:latin typeface="Arial Black"/>
                </a:rPr>
                <a:t>to Frankenstein</a:t>
              </a:r>
            </a:p>
          </p:txBody>
        </p:sp>
      </p:grpSp>
      <p:sp>
        <p:nvSpPr>
          <p:cNvPr id="582670" name="Text Box 14"/>
          <p:cNvSpPr txBox="1">
            <a:spLocks noChangeArrowheads="1"/>
          </p:cNvSpPr>
          <p:nvPr/>
        </p:nvSpPr>
        <p:spPr bwMode="auto">
          <a:xfrm>
            <a:off x="1295400" y="6096000"/>
            <a:ext cx="7086600" cy="457200"/>
          </a:xfrm>
          <a:prstGeom prst="rect">
            <a:avLst/>
          </a:prstGeom>
          <a:noFill/>
          <a:ln w="9525">
            <a:noFill/>
            <a:miter lim="800000"/>
            <a:headEnd/>
            <a:tailEnd/>
          </a:ln>
          <a:effectLst/>
        </p:spPr>
        <p:txBody>
          <a:bodyPr>
            <a:spAutoFit/>
          </a:bodyPr>
          <a:lstStyle/>
          <a:p>
            <a:pPr algn="ctr" eaLnBrk="1" hangingPunct="1">
              <a:spcBef>
                <a:spcPct val="50000"/>
              </a:spcBef>
            </a:pPr>
            <a:r>
              <a:rPr lang="en-US" sz="2400" b="1">
                <a:latin typeface="Times New Roman" pitchFamily="18" charset="0"/>
              </a:rPr>
              <a:t>Epistolary – carried by letters</a:t>
            </a:r>
          </a:p>
        </p:txBody>
      </p:sp>
      <p:sp>
        <p:nvSpPr>
          <p:cNvPr id="582671" name="Text Box 15"/>
          <p:cNvSpPr txBox="1">
            <a:spLocks noChangeArrowheads="1"/>
          </p:cNvSpPr>
          <p:nvPr/>
        </p:nvSpPr>
        <p:spPr bwMode="auto">
          <a:xfrm>
            <a:off x="2438400" y="5638800"/>
            <a:ext cx="4724400" cy="457200"/>
          </a:xfrm>
          <a:prstGeom prst="rect">
            <a:avLst/>
          </a:prstGeom>
          <a:noFill/>
          <a:ln w="9525">
            <a:noFill/>
            <a:miter lim="800000"/>
            <a:headEnd/>
            <a:tailEnd/>
          </a:ln>
          <a:effectLst/>
        </p:spPr>
        <p:txBody>
          <a:bodyPr>
            <a:spAutoFit/>
          </a:bodyPr>
          <a:lstStyle/>
          <a:p>
            <a:pPr algn="ctr" eaLnBrk="1" hangingPunct="1">
              <a:spcBef>
                <a:spcPct val="50000"/>
              </a:spcBef>
            </a:pPr>
            <a:r>
              <a:rPr lang="en-US" sz="2400" b="1">
                <a:latin typeface="Times New Roman" pitchFamily="18" charset="0"/>
              </a:rPr>
              <a:t>Frame Story</a:t>
            </a:r>
          </a:p>
        </p:txBody>
      </p:sp>
    </p:spTree>
  </p:cSld>
  <p:clrMapOvr>
    <a:masterClrMapping/>
  </p:clrMapOvr>
  <p:transition spd="med">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582662"/>
                                        </p:tgtEl>
                                        <p:attrNameLst>
                                          <p:attrName>style.visibility</p:attrName>
                                        </p:attrNameLst>
                                      </p:cBhvr>
                                      <p:to>
                                        <p:strVal val="visible"/>
                                      </p:to>
                                    </p:set>
                                    <p:anim calcmode="lin" valueType="num">
                                      <p:cBhvr additive="base">
                                        <p:cTn id="7" dur="500" fill="hold"/>
                                        <p:tgtEl>
                                          <p:spTgt spid="582662"/>
                                        </p:tgtEl>
                                        <p:attrNameLst>
                                          <p:attrName>ppt_x</p:attrName>
                                        </p:attrNameLst>
                                      </p:cBhvr>
                                      <p:tavLst>
                                        <p:tav tm="0">
                                          <p:val>
                                            <p:strVal val="0-#ppt_w/2"/>
                                          </p:val>
                                        </p:tav>
                                        <p:tav tm="100000">
                                          <p:val>
                                            <p:strVal val="#ppt_x"/>
                                          </p:val>
                                        </p:tav>
                                      </p:tavLst>
                                    </p:anim>
                                    <p:anim calcmode="lin" valueType="num">
                                      <p:cBhvr additive="base">
                                        <p:cTn id="8" dur="500" fill="hold"/>
                                        <p:tgtEl>
                                          <p:spTgt spid="58266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582665"/>
                                        </p:tgtEl>
                                        <p:attrNameLst>
                                          <p:attrName>style.visibility</p:attrName>
                                        </p:attrNameLst>
                                      </p:cBhvr>
                                      <p:to>
                                        <p:strVal val="visible"/>
                                      </p:to>
                                    </p:set>
                                    <p:anim calcmode="lin" valueType="num">
                                      <p:cBhvr additive="base">
                                        <p:cTn id="13" dur="500" fill="hold"/>
                                        <p:tgtEl>
                                          <p:spTgt spid="582665"/>
                                        </p:tgtEl>
                                        <p:attrNameLst>
                                          <p:attrName>ppt_x</p:attrName>
                                        </p:attrNameLst>
                                      </p:cBhvr>
                                      <p:tavLst>
                                        <p:tav tm="0">
                                          <p:val>
                                            <p:strVal val="0-#ppt_w/2"/>
                                          </p:val>
                                        </p:tav>
                                        <p:tav tm="100000">
                                          <p:val>
                                            <p:strVal val="#ppt_x"/>
                                          </p:val>
                                        </p:tav>
                                      </p:tavLst>
                                    </p:anim>
                                    <p:anim calcmode="lin" valueType="num">
                                      <p:cBhvr additive="base">
                                        <p:cTn id="14" dur="500" fill="hold"/>
                                        <p:tgtEl>
                                          <p:spTgt spid="58266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582669"/>
                                        </p:tgtEl>
                                        <p:attrNameLst>
                                          <p:attrName>style.visibility</p:attrName>
                                        </p:attrNameLst>
                                      </p:cBhvr>
                                      <p:to>
                                        <p:strVal val="visible"/>
                                      </p:to>
                                    </p:set>
                                    <p:anim calcmode="lin" valueType="num">
                                      <p:cBhvr additive="base">
                                        <p:cTn id="19" dur="500" fill="hold"/>
                                        <p:tgtEl>
                                          <p:spTgt spid="582669"/>
                                        </p:tgtEl>
                                        <p:attrNameLst>
                                          <p:attrName>ppt_x</p:attrName>
                                        </p:attrNameLst>
                                      </p:cBhvr>
                                      <p:tavLst>
                                        <p:tav tm="0">
                                          <p:val>
                                            <p:strVal val="0-#ppt_w/2"/>
                                          </p:val>
                                        </p:tav>
                                        <p:tav tm="100000">
                                          <p:val>
                                            <p:strVal val="#ppt_x"/>
                                          </p:val>
                                        </p:tav>
                                      </p:tavLst>
                                    </p:anim>
                                    <p:anim calcmode="lin" valueType="num">
                                      <p:cBhvr additive="base">
                                        <p:cTn id="20" dur="500" fill="hold"/>
                                        <p:tgtEl>
                                          <p:spTgt spid="5826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ea typeface="ＭＳ Ｐゴシック" pitchFamily="-109" charset="-128"/>
              </a:rPr>
              <a:t>What is a frame story?</a:t>
            </a:r>
          </a:p>
        </p:txBody>
      </p:sp>
      <p:sp>
        <p:nvSpPr>
          <p:cNvPr id="3" name="Content Placeholder 2"/>
          <p:cNvSpPr>
            <a:spLocks noGrp="1"/>
          </p:cNvSpPr>
          <p:nvPr>
            <p:ph idx="1"/>
          </p:nvPr>
        </p:nvSpPr>
        <p:spPr>
          <a:noFill/>
          <a:ln>
            <a:solidFill>
              <a:schemeClr val="accent4">
                <a:alpha val="76000"/>
              </a:schemeClr>
            </a:solidFill>
          </a:ln>
          <a:effectLst>
            <a:glow rad="101600">
              <a:schemeClr val="accent4">
                <a:alpha val="88000"/>
              </a:schemeClr>
            </a:glow>
            <a:softEdge rad="25400"/>
          </a:effectLst>
        </p:spPr>
        <p:txBody>
          <a:bodyPr>
            <a:normAutofit fontScale="85000" lnSpcReduction="20000"/>
          </a:bodyPr>
          <a:lstStyle/>
          <a:p>
            <a:pPr eaLnBrk="1" hangingPunct="1">
              <a:lnSpc>
                <a:spcPct val="90000"/>
              </a:lnSpc>
              <a:buFont typeface="Arial" charset="0"/>
              <a:buNone/>
            </a:pPr>
            <a:r>
              <a:rPr lang="en-US" sz="3000" dirty="0" smtClean="0">
                <a:ea typeface="ＭＳ Ｐゴシック" pitchFamily="-109" charset="-128"/>
              </a:rPr>
              <a:t>How is the story told?</a:t>
            </a:r>
          </a:p>
          <a:p>
            <a:pPr eaLnBrk="1" hangingPunct="1">
              <a:lnSpc>
                <a:spcPct val="90000"/>
              </a:lnSpc>
              <a:buFont typeface="Arial" charset="0"/>
              <a:buNone/>
            </a:pPr>
            <a:endParaRPr lang="en-US" sz="3000" dirty="0" smtClean="0">
              <a:ea typeface="ＭＳ Ｐゴシック" pitchFamily="-109" charset="-128"/>
            </a:endParaRPr>
          </a:p>
          <a:p>
            <a:pPr eaLnBrk="1" hangingPunct="1">
              <a:lnSpc>
                <a:spcPct val="90000"/>
              </a:lnSpc>
            </a:pPr>
            <a:r>
              <a:rPr lang="en-US" sz="3000" dirty="0" smtClean="0">
                <a:ea typeface="ＭＳ Ｐゴシック" pitchFamily="-109" charset="-128"/>
              </a:rPr>
              <a:t>Outer frame is formed by letters and (toward the end) notes of Captain Walton, writing to his sister.</a:t>
            </a:r>
          </a:p>
          <a:p>
            <a:pPr eaLnBrk="1" hangingPunct="1">
              <a:lnSpc>
                <a:spcPct val="90000"/>
              </a:lnSpc>
            </a:pPr>
            <a:r>
              <a:rPr lang="en-US" sz="3000" dirty="0" smtClean="0">
                <a:ea typeface="ＭＳ Ｐゴシック" pitchFamily="-109" charset="-128"/>
              </a:rPr>
              <a:t>The major inner frame (pp. 14-155) consists of Frankenstein’s narrative to Captain Walton. </a:t>
            </a:r>
          </a:p>
          <a:p>
            <a:pPr eaLnBrk="1" hangingPunct="1">
              <a:lnSpc>
                <a:spcPct val="90000"/>
              </a:lnSpc>
            </a:pPr>
            <a:r>
              <a:rPr lang="en-US" sz="3000" dirty="0" smtClean="0">
                <a:ea typeface="ＭＳ Ｐゴシック" pitchFamily="-109" charset="-128"/>
              </a:rPr>
              <a:t>Pages 70-104 frame the most inward space of the inner frame, the tale told by the Monster to Victor Frankenstein, and reported to Walton.</a:t>
            </a:r>
          </a:p>
        </p:txBody>
      </p:sp>
    </p:spTree>
  </p:cSld>
  <p:clrMapOvr>
    <a:masterClrMapping/>
  </p:clrMapOvr>
  <p:transition spd="med">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76200"/>
            <a:ext cx="8229600" cy="1371600"/>
          </a:xfrm>
        </p:spPr>
        <p:txBody>
          <a:bodyPr/>
          <a:lstStyle/>
          <a:p>
            <a:pPr eaLnBrk="1" hangingPunct="1"/>
            <a:r>
              <a:rPr lang="en-US" dirty="0" smtClean="0">
                <a:ea typeface="ＭＳ Ｐゴシック" pitchFamily="-109" charset="-128"/>
              </a:rPr>
              <a:t>The Modern Prometheus</a:t>
            </a:r>
          </a:p>
        </p:txBody>
      </p:sp>
      <p:sp>
        <p:nvSpPr>
          <p:cNvPr id="18435" name="Rectangle 3"/>
          <p:cNvSpPr>
            <a:spLocks noGrp="1" noChangeArrowheads="1"/>
          </p:cNvSpPr>
          <p:nvPr>
            <p:ph idx="1"/>
          </p:nvPr>
        </p:nvSpPr>
        <p:spPr>
          <a:xfrm>
            <a:off x="762000" y="1600200"/>
            <a:ext cx="7924800" cy="4953000"/>
          </a:xfrm>
        </p:spPr>
        <p:txBody>
          <a:bodyPr/>
          <a:lstStyle/>
          <a:p>
            <a:pPr eaLnBrk="1" hangingPunct="1">
              <a:lnSpc>
                <a:spcPct val="80000"/>
              </a:lnSpc>
            </a:pPr>
            <a:r>
              <a:rPr lang="en-US" sz="2000" dirty="0" smtClean="0">
                <a:ea typeface="ＭＳ Ｐゴシック" pitchFamily="-109" charset="-128"/>
              </a:rPr>
              <a:t>Prometheus, a figure from Greek</a:t>
            </a:r>
          </a:p>
          <a:p>
            <a:pPr eaLnBrk="1" hangingPunct="1">
              <a:lnSpc>
                <a:spcPct val="80000"/>
              </a:lnSpc>
              <a:buNone/>
            </a:pPr>
            <a:r>
              <a:rPr lang="en-US" sz="2000" dirty="0" smtClean="0">
                <a:ea typeface="ＭＳ Ｐゴシック" pitchFamily="-109" charset="-128"/>
              </a:rPr>
              <a:t>    mythology.</a:t>
            </a:r>
          </a:p>
          <a:p>
            <a:pPr eaLnBrk="1" hangingPunct="1">
              <a:lnSpc>
                <a:spcPct val="80000"/>
              </a:lnSpc>
            </a:pPr>
            <a:r>
              <a:rPr lang="en-US" sz="2000" dirty="0" smtClean="0">
                <a:ea typeface="ＭＳ Ｐゴシック" pitchFamily="-109" charset="-128"/>
              </a:rPr>
              <a:t>A Titan who stole fire from the Gods and </a:t>
            </a:r>
          </a:p>
          <a:p>
            <a:pPr eaLnBrk="1" hangingPunct="1">
              <a:lnSpc>
                <a:spcPct val="80000"/>
              </a:lnSpc>
              <a:buNone/>
            </a:pPr>
            <a:r>
              <a:rPr lang="en-US" sz="2000" dirty="0" smtClean="0">
                <a:ea typeface="ＭＳ Ｐゴシック" pitchFamily="-109" charset="-128"/>
              </a:rPr>
              <a:t>gave it to humanity, initiating all the arts of </a:t>
            </a:r>
          </a:p>
          <a:p>
            <a:pPr eaLnBrk="1" hangingPunct="1">
              <a:lnSpc>
                <a:spcPct val="80000"/>
              </a:lnSpc>
              <a:buNone/>
            </a:pPr>
            <a:r>
              <a:rPr lang="en-US" sz="2000" dirty="0" smtClean="0">
                <a:ea typeface="ＭＳ Ｐゴシック" pitchFamily="-109" charset="-128"/>
              </a:rPr>
              <a:t>human civilization but angering the Gods, </a:t>
            </a:r>
          </a:p>
          <a:p>
            <a:pPr eaLnBrk="1" hangingPunct="1">
              <a:lnSpc>
                <a:spcPct val="80000"/>
              </a:lnSpc>
              <a:buNone/>
            </a:pPr>
            <a:r>
              <a:rPr lang="en-US" sz="2000" dirty="0" smtClean="0">
                <a:ea typeface="ＭＳ Ｐゴシック" pitchFamily="-109" charset="-128"/>
              </a:rPr>
              <a:t>especially Zeus. </a:t>
            </a:r>
          </a:p>
          <a:p>
            <a:pPr eaLnBrk="1" hangingPunct="1">
              <a:lnSpc>
                <a:spcPct val="80000"/>
              </a:lnSpc>
            </a:pPr>
            <a:r>
              <a:rPr lang="en-US" sz="2000" dirty="0" smtClean="0">
                <a:ea typeface="ＭＳ Ｐゴシック" pitchFamily="-109" charset="-128"/>
              </a:rPr>
              <a:t>In various versions of the myth, Prometheus was also held to have been the creator of humankind, molding human beings from clay, and guarding humanity against the angry Gods. </a:t>
            </a:r>
          </a:p>
          <a:p>
            <a:pPr eaLnBrk="1" hangingPunct="1">
              <a:lnSpc>
                <a:spcPct val="80000"/>
              </a:lnSpc>
            </a:pPr>
            <a:r>
              <a:rPr lang="en-US" sz="2000" dirty="0" smtClean="0">
                <a:ea typeface="ＭＳ Ｐゴシック" pitchFamily="-109" charset="-128"/>
              </a:rPr>
              <a:t>For his actions, however they are construed, Prometheus was severely punished by Zeus. The most influential account from classical antiquity, Zeus chained Prometheus to Mount Caucasus and set upon him an eagle (in other versions a vulture) who each day ate away at his liver which would be regenerated by night.</a:t>
            </a:r>
          </a:p>
          <a:p>
            <a:pPr eaLnBrk="1" hangingPunct="1">
              <a:lnSpc>
                <a:spcPct val="80000"/>
              </a:lnSpc>
            </a:pPr>
            <a:r>
              <a:rPr lang="en-US" sz="2000" dirty="0" smtClean="0">
                <a:ea typeface="ＭＳ Ｐゴシック" pitchFamily="-109" charset="-128"/>
              </a:rPr>
              <a:t>Mary Shelley's novel unifies all strands of the myth in a complex, multifaceted form. </a:t>
            </a:r>
          </a:p>
        </p:txBody>
      </p:sp>
      <p:pic>
        <p:nvPicPr>
          <p:cNvPr id="18436" name="Picture 4"/>
          <p:cNvPicPr>
            <a:picLocks noChangeAspect="1" noChangeArrowheads="1"/>
          </p:cNvPicPr>
          <p:nvPr/>
        </p:nvPicPr>
        <p:blipFill>
          <a:blip r:embed="rId3" cstate="print"/>
          <a:srcRect/>
          <a:stretch>
            <a:fillRect/>
          </a:stretch>
        </p:blipFill>
        <p:spPr bwMode="auto">
          <a:xfrm>
            <a:off x="6553200" y="0"/>
            <a:ext cx="2379048" cy="2895600"/>
          </a:xfrm>
          <a:prstGeom prst="rect">
            <a:avLst/>
          </a:prstGeom>
          <a:noFill/>
          <a:ln w="9525">
            <a:noFill/>
            <a:miter lim="800000"/>
            <a:headEnd/>
            <a:tailEnd/>
          </a:ln>
        </p:spPr>
      </p:pic>
    </p:spTree>
  </p:cSld>
  <p:clrMapOvr>
    <a:masterClrMapping/>
  </p:clrMapOvr>
  <p:transition spd="med">
    <p:pull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p:txBody>
          <a:bodyPr/>
          <a:lstStyle/>
          <a:p>
            <a:r>
              <a:rPr lang="en-US"/>
              <a:t>Major Characters</a:t>
            </a:r>
          </a:p>
        </p:txBody>
      </p:sp>
      <p:sp>
        <p:nvSpPr>
          <p:cNvPr id="583683" name="Rectangle 3"/>
          <p:cNvSpPr>
            <a:spLocks noGrp="1" noChangeArrowheads="1"/>
          </p:cNvSpPr>
          <p:nvPr>
            <p:ph type="body" idx="1"/>
          </p:nvPr>
        </p:nvSpPr>
        <p:spPr/>
        <p:txBody>
          <a:bodyPr/>
          <a:lstStyle/>
          <a:p>
            <a:r>
              <a:rPr lang="en-US" dirty="0"/>
              <a:t>Victor Frankenstein </a:t>
            </a:r>
            <a:endParaRPr lang="en-US" dirty="0" smtClean="0"/>
          </a:p>
          <a:p>
            <a:r>
              <a:rPr lang="en-US" dirty="0" smtClean="0"/>
              <a:t>The Creature</a:t>
            </a:r>
          </a:p>
          <a:p>
            <a:r>
              <a:rPr lang="en-US" dirty="0" smtClean="0"/>
              <a:t>Henry </a:t>
            </a:r>
            <a:r>
              <a:rPr lang="en-US" dirty="0" err="1" smtClean="0"/>
              <a:t>Clerval</a:t>
            </a:r>
            <a:endParaRPr lang="en-US" dirty="0" smtClean="0"/>
          </a:p>
          <a:p>
            <a:r>
              <a:rPr lang="en-US" dirty="0" smtClean="0"/>
              <a:t>Elizabeth</a:t>
            </a:r>
          </a:p>
          <a:p>
            <a:r>
              <a:rPr lang="en-US" dirty="0" smtClean="0"/>
              <a:t>Robert Walton</a:t>
            </a:r>
            <a:endParaRPr lang="en-US" dirty="0"/>
          </a:p>
        </p:txBody>
      </p:sp>
    </p:spTree>
  </p:cSld>
  <p:clrMapOvr>
    <a:masterClrMapping/>
  </p:clrMapOvr>
  <p:transition spd="med">
    <p:pull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ea typeface="ＭＳ Ｐゴシック" pitchFamily="-109" charset="-128"/>
              </a:rPr>
              <a:t>The creation of the monster…</a:t>
            </a:r>
          </a:p>
        </p:txBody>
      </p:sp>
      <p:sp>
        <p:nvSpPr>
          <p:cNvPr id="21507" name="Content Placeholder 2"/>
          <p:cNvSpPr>
            <a:spLocks noGrp="1"/>
          </p:cNvSpPr>
          <p:nvPr>
            <p:ph idx="1"/>
          </p:nvPr>
        </p:nvSpPr>
        <p:spPr/>
        <p:txBody>
          <a:bodyPr/>
          <a:lstStyle/>
          <a:p>
            <a:pPr eaLnBrk="1" hangingPunct="1">
              <a:buFont typeface="Arial" charset="0"/>
              <a:buNone/>
            </a:pPr>
            <a:r>
              <a:rPr lang="en-US" smtClean="0">
                <a:ea typeface="ＭＳ Ｐゴシック" pitchFamily="-109" charset="-128"/>
              </a:rPr>
              <a:t>Let’s look back at Chapter 5.</a:t>
            </a:r>
          </a:p>
          <a:p>
            <a:pPr eaLnBrk="1" hangingPunct="1">
              <a:buFont typeface="Arial" charset="0"/>
              <a:buNone/>
            </a:pPr>
            <a:endParaRPr lang="en-US" smtClean="0">
              <a:ea typeface="ＭＳ Ｐゴシック" pitchFamily="-109" charset="-128"/>
            </a:endParaRPr>
          </a:p>
          <a:p>
            <a:pPr eaLnBrk="1" hangingPunct="1">
              <a:buFont typeface="Arial" charset="0"/>
              <a:buNone/>
            </a:pPr>
            <a:r>
              <a:rPr lang="en-US" smtClean="0">
                <a:ea typeface="ＭＳ Ｐゴシック" pitchFamily="-109" charset="-128"/>
              </a:rPr>
              <a:t>Pay close attention to the words Victor uses to describe his creation.</a:t>
            </a:r>
          </a:p>
          <a:p>
            <a:pPr eaLnBrk="1" hangingPunct="1">
              <a:buFont typeface="Arial" charset="0"/>
              <a:buNone/>
            </a:pPr>
            <a:r>
              <a:rPr lang="en-US" smtClean="0">
                <a:ea typeface="ＭＳ Ｐゴシック" pitchFamily="-109" charset="-128"/>
              </a:rPr>
              <a:t>  </a:t>
            </a:r>
          </a:p>
          <a:p>
            <a:pPr eaLnBrk="1" hangingPunct="1">
              <a:buFont typeface="Arial" charset="0"/>
              <a:buNone/>
            </a:pPr>
            <a:r>
              <a:rPr lang="en-US" smtClean="0">
                <a:ea typeface="ＭＳ Ｐゴシック" pitchFamily="-109" charset="-128"/>
              </a:rPr>
              <a:t>What is his reaction?</a:t>
            </a:r>
          </a:p>
        </p:txBody>
      </p:sp>
    </p:spTree>
  </p:cSld>
  <p:clrMapOvr>
    <a:masterClrMapping/>
  </p:clrMapOvr>
  <p:transition spd="med">
    <p:pull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lstStyle/>
          <a:p>
            <a:r>
              <a:rPr lang="en-US" smtClean="0">
                <a:ea typeface="ＭＳ Ｐゴシック" pitchFamily="-109" charset="-128"/>
              </a:rPr>
              <a:t>The Creature</a:t>
            </a:r>
          </a:p>
        </p:txBody>
      </p:sp>
      <p:sp>
        <p:nvSpPr>
          <p:cNvPr id="22531" name="Rectangle 3"/>
          <p:cNvSpPr>
            <a:spLocks noGrp="1" noChangeArrowheads="1"/>
          </p:cNvSpPr>
          <p:nvPr>
            <p:ph type="body" idx="1"/>
          </p:nvPr>
        </p:nvSpPr>
        <p:spPr>
          <a:xfrm>
            <a:off x="1143000" y="1752600"/>
            <a:ext cx="7543800" cy="4648200"/>
          </a:xfrm>
          <a:noFill/>
        </p:spPr>
        <p:txBody>
          <a:bodyPr/>
          <a:lstStyle/>
          <a:p>
            <a:r>
              <a:rPr lang="en-US" dirty="0" smtClean="0">
                <a:ea typeface="ＭＳ Ｐゴシック" pitchFamily="-109" charset="-128"/>
              </a:rPr>
              <a:t>Quickly go through the text and write down all of the words that are used to describe the creature (good pages to begin: 35, 36, 50, 51, 52 – I’m sure there are more!)</a:t>
            </a:r>
          </a:p>
          <a:p>
            <a:r>
              <a:rPr lang="en-US" dirty="0" smtClean="0">
                <a:ea typeface="ＭＳ Ｐゴシック" pitchFamily="-109" charset="-128"/>
              </a:rPr>
              <a:t>Think about characterization of the monster: </a:t>
            </a:r>
            <a:r>
              <a:rPr lang="en-US" b="1" dirty="0" smtClean="0">
                <a:ea typeface="ＭＳ Ｐゴシック" pitchFamily="-109" charset="-128"/>
              </a:rPr>
              <a:t>who </a:t>
            </a:r>
            <a:r>
              <a:rPr lang="en-US" dirty="0" smtClean="0">
                <a:ea typeface="ＭＳ Ｐゴシック" pitchFamily="-109" charset="-128"/>
              </a:rPr>
              <a:t>is describing him in that way and </a:t>
            </a:r>
            <a:r>
              <a:rPr lang="en-US" b="1" dirty="0" smtClean="0">
                <a:ea typeface="ＭＳ Ｐゴシック" pitchFamily="-109" charset="-128"/>
              </a:rPr>
              <a:t>why</a:t>
            </a:r>
            <a:r>
              <a:rPr lang="en-US" dirty="0" smtClean="0">
                <a:ea typeface="ＭＳ Ｐゴシック" pitchFamily="-109" charset="-128"/>
              </a:rPr>
              <a:t>?  Does it affect our perspective?</a:t>
            </a:r>
          </a:p>
        </p:txBody>
      </p:sp>
    </p:spTree>
  </p:cSld>
  <p:clrMapOvr>
    <a:masterClrMapping/>
  </p:clrMapOvr>
  <p:transition spd="med">
    <p:pull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295400" y="76200"/>
            <a:ext cx="7391400" cy="1371600"/>
          </a:xfrm>
          <a:noFill/>
        </p:spPr>
        <p:txBody>
          <a:bodyPr/>
          <a:lstStyle/>
          <a:p>
            <a:r>
              <a:rPr lang="en-US" dirty="0" err="1" smtClean="0">
                <a:ea typeface="ＭＳ Ｐゴシック" pitchFamily="-109" charset="-128"/>
              </a:rPr>
              <a:t>Chs</a:t>
            </a:r>
            <a:r>
              <a:rPr lang="en-US" dirty="0" smtClean="0">
                <a:ea typeface="ＭＳ Ｐゴシック" pitchFamily="-109" charset="-128"/>
              </a:rPr>
              <a:t>. 8 &amp; 9: Poor Justine!</a:t>
            </a:r>
          </a:p>
        </p:txBody>
      </p:sp>
      <p:sp>
        <p:nvSpPr>
          <p:cNvPr id="24579" name="Rectangle 3"/>
          <p:cNvSpPr>
            <a:spLocks noGrp="1" noChangeArrowheads="1"/>
          </p:cNvSpPr>
          <p:nvPr>
            <p:ph type="body" idx="1"/>
          </p:nvPr>
        </p:nvSpPr>
        <p:spPr>
          <a:xfrm>
            <a:off x="1447800" y="1600200"/>
            <a:ext cx="7239000" cy="5105400"/>
          </a:xfrm>
          <a:noFill/>
        </p:spPr>
        <p:txBody>
          <a:bodyPr/>
          <a:lstStyle/>
          <a:p>
            <a:r>
              <a:rPr lang="en-US" dirty="0" smtClean="0">
                <a:ea typeface="ＭＳ Ｐゴシック" pitchFamily="-109" charset="-128"/>
              </a:rPr>
              <a:t>What happened to Justine?</a:t>
            </a:r>
          </a:p>
          <a:p>
            <a:r>
              <a:rPr lang="en-US" dirty="0" smtClean="0">
                <a:ea typeface="ＭＳ Ｐゴシック" pitchFamily="-109" charset="-128"/>
              </a:rPr>
              <a:t>Why did Victor let her take the fall?</a:t>
            </a:r>
          </a:p>
          <a:p>
            <a:r>
              <a:rPr lang="en-US" dirty="0" smtClean="0">
                <a:ea typeface="ＭＳ Ｐゴシック" pitchFamily="-109" charset="-128"/>
              </a:rPr>
              <a:t>Do you think he was justified?</a:t>
            </a:r>
          </a:p>
        </p:txBody>
      </p:sp>
    </p:spTree>
  </p:cSld>
  <p:clrMapOvr>
    <a:masterClrMapping/>
  </p:clrMapOvr>
  <p:transition spd="med">
    <p:pull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Rectangle 2"/>
          <p:cNvSpPr>
            <a:spLocks noGrp="1" noChangeArrowheads="1"/>
          </p:cNvSpPr>
          <p:nvPr>
            <p:ph type="title"/>
          </p:nvPr>
        </p:nvSpPr>
        <p:spPr/>
        <p:txBody>
          <a:bodyPr/>
          <a:lstStyle/>
          <a:p>
            <a:r>
              <a:rPr lang="en-US" dirty="0" smtClean="0"/>
              <a:t>Subjects</a:t>
            </a:r>
            <a:endParaRPr lang="en-US" dirty="0"/>
          </a:p>
        </p:txBody>
      </p:sp>
      <p:sp>
        <p:nvSpPr>
          <p:cNvPr id="586755" name="Rectangle 3"/>
          <p:cNvSpPr>
            <a:spLocks noGrp="1" noChangeArrowheads="1"/>
          </p:cNvSpPr>
          <p:nvPr>
            <p:ph type="body" idx="1"/>
          </p:nvPr>
        </p:nvSpPr>
        <p:spPr/>
        <p:txBody>
          <a:bodyPr/>
          <a:lstStyle/>
          <a:p>
            <a:pPr>
              <a:lnSpc>
                <a:spcPct val="90000"/>
              </a:lnSpc>
            </a:pPr>
            <a:r>
              <a:rPr lang="en-US" dirty="0"/>
              <a:t>Consequences of irresponsibility in the pursuit of knowledge</a:t>
            </a:r>
          </a:p>
          <a:p>
            <a:pPr>
              <a:lnSpc>
                <a:spcPct val="90000"/>
              </a:lnSpc>
            </a:pPr>
            <a:r>
              <a:rPr lang="en-US" dirty="0"/>
              <a:t>Consequences of pride</a:t>
            </a:r>
          </a:p>
          <a:p>
            <a:pPr>
              <a:lnSpc>
                <a:spcPct val="90000"/>
              </a:lnSpc>
            </a:pPr>
            <a:r>
              <a:rPr lang="en-US" dirty="0"/>
              <a:t>Consequences of society’s rejection of someone who is unattractive</a:t>
            </a:r>
          </a:p>
          <a:p>
            <a:pPr>
              <a:lnSpc>
                <a:spcPct val="90000"/>
              </a:lnSpc>
            </a:pPr>
            <a:r>
              <a:rPr lang="en-US" dirty="0"/>
              <a:t>Destructive power of revenge</a:t>
            </a:r>
          </a:p>
          <a:p>
            <a:pPr>
              <a:lnSpc>
                <a:spcPct val="90000"/>
              </a:lnSpc>
            </a:pPr>
            <a:r>
              <a:rPr lang="en-US" dirty="0"/>
              <a:t>Parent-child conflicts</a:t>
            </a:r>
          </a:p>
          <a:p>
            <a:pPr>
              <a:lnSpc>
                <a:spcPct val="90000"/>
              </a:lnSpc>
            </a:pPr>
            <a:r>
              <a:rPr lang="en-US" dirty="0"/>
              <a:t>Sympathy</a:t>
            </a:r>
          </a:p>
        </p:txBody>
      </p:sp>
    </p:spTree>
  </p:cSld>
  <p:clrMapOvr>
    <a:masterClrMapping/>
  </p:clrMapOvr>
  <p:transition spd="med">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p:txBody>
          <a:bodyPr/>
          <a:lstStyle/>
          <a:p>
            <a:r>
              <a:rPr lang="en-US" i="1"/>
              <a:t>Mary Shelley</a:t>
            </a:r>
          </a:p>
        </p:txBody>
      </p:sp>
      <p:sp>
        <p:nvSpPr>
          <p:cNvPr id="568323" name="Rectangle 3"/>
          <p:cNvSpPr>
            <a:spLocks noGrp="1" noChangeArrowheads="1"/>
          </p:cNvSpPr>
          <p:nvPr>
            <p:ph type="body" idx="1"/>
          </p:nvPr>
        </p:nvSpPr>
        <p:spPr/>
        <p:txBody>
          <a:bodyPr/>
          <a:lstStyle/>
          <a:p>
            <a:r>
              <a:rPr lang="en-US" sz="2500" dirty="0"/>
              <a:t>Born in 1797 to William Godwin and Mary Wollstonecraft</a:t>
            </a:r>
          </a:p>
          <a:p>
            <a:r>
              <a:rPr lang="en-US" sz="2500" dirty="0"/>
              <a:t>Her mother died shortly after Mary was born</a:t>
            </a:r>
          </a:p>
          <a:p>
            <a:r>
              <a:rPr lang="en-US" sz="2500" dirty="0"/>
              <a:t>Shelley learned about her mother only through writings her mother left behind, including </a:t>
            </a:r>
            <a:r>
              <a:rPr lang="en-US" sz="2500" u="sng" dirty="0"/>
              <a:t>A Vindication of the Rights of Women</a:t>
            </a:r>
            <a:r>
              <a:rPr lang="en-US" sz="2500" dirty="0"/>
              <a:t> (1792) which advocated that women should have the same educational opportunities as rights in society as men.</a:t>
            </a:r>
          </a:p>
          <a:p>
            <a:pPr>
              <a:buFont typeface="Wingdings" pitchFamily="2" charset="2"/>
              <a:buNone/>
            </a:pPr>
            <a:endParaRPr lang="en-US" sz="2500" dirty="0"/>
          </a:p>
        </p:txBody>
      </p:sp>
    </p:spTree>
  </p:cSld>
  <p:clrMapOvr>
    <a:masterClrMapping/>
  </p:clrMapOvr>
  <p:transition spd="med">
    <p:pull dir="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p:cNvSpPr>
            <a:spLocks noGrp="1" noChangeArrowheads="1"/>
          </p:cNvSpPr>
          <p:nvPr>
            <p:ph type="title"/>
          </p:nvPr>
        </p:nvSpPr>
        <p:spPr>
          <a:xfrm>
            <a:off x="1370013" y="606425"/>
            <a:ext cx="7313612" cy="838200"/>
          </a:xfrm>
        </p:spPr>
        <p:txBody>
          <a:bodyPr/>
          <a:lstStyle/>
          <a:p>
            <a:r>
              <a:rPr lang="en-US" sz="2400" dirty="0"/>
              <a:t/>
            </a:r>
            <a:br>
              <a:rPr lang="en-US" sz="2400" dirty="0"/>
            </a:br>
            <a:r>
              <a:rPr lang="en-US" sz="2800" dirty="0"/>
              <a:t>Antithesis-Contrasts of ideas, characters, themes, settings or moods</a:t>
            </a:r>
            <a:endParaRPr lang="en-US" dirty="0"/>
          </a:p>
        </p:txBody>
      </p:sp>
      <p:sp>
        <p:nvSpPr>
          <p:cNvPr id="588803" name="Rectangle 3"/>
          <p:cNvSpPr>
            <a:spLocks noGrp="1" noChangeArrowheads="1"/>
          </p:cNvSpPr>
          <p:nvPr>
            <p:ph type="body" sz="half" idx="1"/>
          </p:nvPr>
        </p:nvSpPr>
        <p:spPr>
          <a:xfrm>
            <a:off x="762000" y="2362200"/>
            <a:ext cx="4191000" cy="4114800"/>
          </a:xfrm>
        </p:spPr>
        <p:txBody>
          <a:bodyPr/>
          <a:lstStyle/>
          <a:p>
            <a:pPr>
              <a:lnSpc>
                <a:spcPct val="90000"/>
              </a:lnSpc>
            </a:pPr>
            <a:r>
              <a:rPr lang="en-US" sz="3200" dirty="0"/>
              <a:t>Victor/creation</a:t>
            </a:r>
          </a:p>
          <a:p>
            <a:pPr>
              <a:lnSpc>
                <a:spcPct val="90000"/>
              </a:lnSpc>
            </a:pPr>
            <a:r>
              <a:rPr lang="en-US" sz="3200" dirty="0"/>
              <a:t>Passion/reason</a:t>
            </a:r>
          </a:p>
          <a:p>
            <a:pPr>
              <a:lnSpc>
                <a:spcPct val="90000"/>
              </a:lnSpc>
            </a:pPr>
            <a:r>
              <a:rPr lang="en-US" sz="3200" dirty="0"/>
              <a:t>Natural/unnatural</a:t>
            </a:r>
          </a:p>
          <a:p>
            <a:pPr>
              <a:lnSpc>
                <a:spcPct val="90000"/>
              </a:lnSpc>
            </a:pPr>
            <a:r>
              <a:rPr lang="en-US" sz="3200" dirty="0"/>
              <a:t>Known/unknown</a:t>
            </a:r>
          </a:p>
          <a:p>
            <a:pPr>
              <a:lnSpc>
                <a:spcPct val="90000"/>
              </a:lnSpc>
            </a:pPr>
            <a:r>
              <a:rPr lang="en-US" sz="3200" dirty="0"/>
              <a:t>Civilized/savage</a:t>
            </a:r>
          </a:p>
        </p:txBody>
      </p:sp>
      <p:sp>
        <p:nvSpPr>
          <p:cNvPr id="588804" name="Rectangle 4"/>
          <p:cNvSpPr>
            <a:spLocks noGrp="1" noChangeArrowheads="1"/>
          </p:cNvSpPr>
          <p:nvPr>
            <p:ph type="body" sz="half" idx="2"/>
          </p:nvPr>
        </p:nvSpPr>
        <p:spPr>
          <a:xfrm>
            <a:off x="5181600" y="1600200"/>
            <a:ext cx="3810000" cy="4525963"/>
          </a:xfrm>
        </p:spPr>
        <p:txBody>
          <a:bodyPr/>
          <a:lstStyle/>
          <a:p>
            <a:endParaRPr lang="en-US" sz="2900" dirty="0"/>
          </a:p>
          <a:p>
            <a:r>
              <a:rPr lang="en-US" sz="3200" dirty="0"/>
              <a:t>Masculine/feminine</a:t>
            </a:r>
          </a:p>
          <a:p>
            <a:r>
              <a:rPr lang="en-US" sz="3200" dirty="0"/>
              <a:t>Beautiful/ugly</a:t>
            </a:r>
          </a:p>
          <a:p>
            <a:r>
              <a:rPr lang="en-US" sz="3200" dirty="0"/>
              <a:t>Good/bad</a:t>
            </a:r>
          </a:p>
          <a:p>
            <a:r>
              <a:rPr lang="en-US" sz="3200" dirty="0"/>
              <a:t>Light/dark</a:t>
            </a:r>
          </a:p>
          <a:p>
            <a:r>
              <a:rPr lang="en-US" sz="3200" dirty="0"/>
              <a:t>Heat/cold</a:t>
            </a:r>
          </a:p>
          <a:p>
            <a:endParaRPr lang="en-US" sz="2900" dirty="0"/>
          </a:p>
        </p:txBody>
      </p:sp>
    </p:spTree>
  </p:cSld>
  <p:clrMapOvr>
    <a:masterClrMapping/>
  </p:clrMapOvr>
  <p:transition spd="med">
    <p:pull dir="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p:cNvSpPr>
            <a:spLocks noGrp="1" noChangeArrowheads="1"/>
          </p:cNvSpPr>
          <p:nvPr>
            <p:ph type="title"/>
          </p:nvPr>
        </p:nvSpPr>
        <p:spPr/>
        <p:txBody>
          <a:bodyPr/>
          <a:lstStyle/>
          <a:p>
            <a:r>
              <a:rPr lang="en-US"/>
              <a:t>Allusion </a:t>
            </a:r>
          </a:p>
        </p:txBody>
      </p:sp>
      <p:sp>
        <p:nvSpPr>
          <p:cNvPr id="589827" name="Rectangle 3"/>
          <p:cNvSpPr>
            <a:spLocks noGrp="1" noChangeArrowheads="1"/>
          </p:cNvSpPr>
          <p:nvPr>
            <p:ph type="body" idx="1"/>
          </p:nvPr>
        </p:nvSpPr>
        <p:spPr/>
        <p:txBody>
          <a:bodyPr/>
          <a:lstStyle/>
          <a:p>
            <a:pPr>
              <a:lnSpc>
                <a:spcPct val="90000"/>
              </a:lnSpc>
              <a:buFont typeface="Wingdings" pitchFamily="2" charset="2"/>
              <a:buNone/>
            </a:pPr>
            <a:endParaRPr lang="en-US" dirty="0"/>
          </a:p>
          <a:p>
            <a:pPr>
              <a:lnSpc>
                <a:spcPct val="90000"/>
              </a:lnSpc>
            </a:pPr>
            <a:r>
              <a:rPr lang="en-US" i="1" dirty="0"/>
              <a:t>Paradise Lost</a:t>
            </a:r>
            <a:r>
              <a:rPr lang="en-US" dirty="0"/>
              <a:t> by John Milton – story of man’s fall from innocence to painful knowledge; Victor can be compared to Adam, Satan, and Eve</a:t>
            </a:r>
          </a:p>
          <a:p>
            <a:pPr>
              <a:lnSpc>
                <a:spcPct val="90000"/>
              </a:lnSpc>
            </a:pPr>
            <a:r>
              <a:rPr lang="en-US" i="1" dirty="0"/>
              <a:t>The Rime of the Ancient Mariner</a:t>
            </a:r>
            <a:r>
              <a:rPr lang="en-US" dirty="0"/>
              <a:t> by Samuel Taylor Coleridge, like narrator, tells story as a warning and a confession</a:t>
            </a:r>
          </a:p>
        </p:txBody>
      </p:sp>
    </p:spTree>
  </p:cSld>
  <p:clrMapOvr>
    <a:masterClrMapping/>
  </p:clrMapOvr>
  <p:transition spd="med">
    <p:pull dir="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lstStyle/>
          <a:p>
            <a:pPr marL="514350" indent="-514350">
              <a:buAutoNum type="arabicPeriod"/>
            </a:pPr>
            <a:r>
              <a:rPr lang="en-US" dirty="0" smtClean="0"/>
              <a:t>Poetry Response #3 </a:t>
            </a:r>
          </a:p>
          <a:p>
            <a:pPr marL="514350" indent="-514350">
              <a:buAutoNum type="arabicPeriod"/>
            </a:pPr>
            <a:r>
              <a:rPr lang="en-US" dirty="0" smtClean="0"/>
              <a:t>Read pages 71-104 (chapters 11-16)</a:t>
            </a:r>
            <a:endParaRPr lang="en-US" dirty="0"/>
          </a:p>
        </p:txBody>
      </p:sp>
    </p:spTree>
  </p:cSld>
  <p:clrMapOvr>
    <a:masterClrMapping/>
  </p:clrMapOvr>
  <p:transition spd="med">
    <p:pull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2"/>
          <p:cNvSpPr>
            <a:spLocks noGrp="1" noChangeArrowheads="1"/>
          </p:cNvSpPr>
          <p:nvPr>
            <p:ph type="title"/>
          </p:nvPr>
        </p:nvSpPr>
        <p:spPr/>
        <p:txBody>
          <a:bodyPr/>
          <a:lstStyle/>
          <a:p>
            <a:r>
              <a:rPr lang="en-US"/>
              <a:t>Mary Shelley</a:t>
            </a:r>
          </a:p>
        </p:txBody>
      </p:sp>
      <p:sp>
        <p:nvSpPr>
          <p:cNvPr id="573443" name="Rectangle 3"/>
          <p:cNvSpPr>
            <a:spLocks noGrp="1" noChangeArrowheads="1"/>
          </p:cNvSpPr>
          <p:nvPr>
            <p:ph type="body" idx="1"/>
          </p:nvPr>
        </p:nvSpPr>
        <p:spPr/>
        <p:txBody>
          <a:bodyPr/>
          <a:lstStyle/>
          <a:p>
            <a:pPr>
              <a:lnSpc>
                <a:spcPct val="90000"/>
              </a:lnSpc>
            </a:pPr>
            <a:r>
              <a:rPr lang="en-US"/>
              <a:t>Avid reader and scholar and knew through her father some of the most important men of the time (William Wordsworth and Samuel Taylor Coleridge)</a:t>
            </a:r>
          </a:p>
          <a:p>
            <a:pPr>
              <a:lnSpc>
                <a:spcPct val="90000"/>
              </a:lnSpc>
            </a:pPr>
            <a:r>
              <a:rPr lang="en-US"/>
              <a:t>Married (scandal!) Percy Bysshe Shelley in 1816 and listened intently to his intellectual conversations with others</a:t>
            </a:r>
          </a:p>
        </p:txBody>
      </p:sp>
    </p:spTree>
  </p:cSld>
  <p:clrMapOvr>
    <a:masterClrMapping/>
  </p:clrMapOvr>
  <p:transition spd="med">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p:txBody>
          <a:bodyPr/>
          <a:lstStyle/>
          <a:p>
            <a:r>
              <a:rPr lang="en-US"/>
              <a:t>Mary Shelley</a:t>
            </a:r>
          </a:p>
        </p:txBody>
      </p:sp>
      <p:sp>
        <p:nvSpPr>
          <p:cNvPr id="574467" name="Rectangle 3"/>
          <p:cNvSpPr>
            <a:spLocks noGrp="1" noChangeArrowheads="1"/>
          </p:cNvSpPr>
          <p:nvPr>
            <p:ph type="body" idx="1"/>
          </p:nvPr>
        </p:nvSpPr>
        <p:spPr/>
        <p:txBody>
          <a:bodyPr/>
          <a:lstStyle/>
          <a:p>
            <a:pPr>
              <a:lnSpc>
                <a:spcPct val="90000"/>
              </a:lnSpc>
            </a:pPr>
            <a:r>
              <a:rPr lang="en-US" dirty="0"/>
              <a:t>On a visit in Switzerland with PBS to Lord Byron, she was challenged to write a story. She had heard Byron and Shelley discussing “the nature of the principle of life and whether there was any chance of its ever being discovered.”  From this conversation, she had the “waking dream” which eventually became the novel </a:t>
            </a:r>
            <a:r>
              <a:rPr lang="en-US" i="1" dirty="0"/>
              <a:t>Frankenstein</a:t>
            </a:r>
            <a:r>
              <a:rPr lang="en-US" dirty="0"/>
              <a:t>.  </a:t>
            </a:r>
          </a:p>
          <a:p>
            <a:pPr>
              <a:lnSpc>
                <a:spcPct val="90000"/>
              </a:lnSpc>
            </a:pPr>
            <a:endParaRPr lang="en-US" dirty="0"/>
          </a:p>
        </p:txBody>
      </p:sp>
    </p:spTree>
  </p:cSld>
  <p:clrMapOvr>
    <a:masterClrMapping/>
  </p:clrMapOvr>
  <p:transition spd="med">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a:xfrm>
            <a:off x="762000" y="304800"/>
            <a:ext cx="7772400" cy="1143000"/>
          </a:xfrm>
        </p:spPr>
        <p:txBody>
          <a:bodyPr/>
          <a:lstStyle/>
          <a:p>
            <a:r>
              <a:rPr lang="en-US"/>
              <a:t>Historical Context</a:t>
            </a:r>
          </a:p>
        </p:txBody>
      </p:sp>
      <p:sp>
        <p:nvSpPr>
          <p:cNvPr id="575491" name="Rectangle 3"/>
          <p:cNvSpPr>
            <a:spLocks noGrp="1" noChangeArrowheads="1"/>
          </p:cNvSpPr>
          <p:nvPr>
            <p:ph type="body" idx="1"/>
          </p:nvPr>
        </p:nvSpPr>
        <p:spPr>
          <a:xfrm>
            <a:off x="533400" y="1676400"/>
            <a:ext cx="8229600" cy="3886200"/>
          </a:xfrm>
        </p:spPr>
        <p:txBody>
          <a:bodyPr/>
          <a:lstStyle/>
          <a:p>
            <a:pPr>
              <a:lnSpc>
                <a:spcPct val="90000"/>
              </a:lnSpc>
            </a:pPr>
            <a:r>
              <a:rPr lang="en-US" sz="2500" dirty="0"/>
              <a:t>Ambiguous  Walton’s letters dated “17-” with no reference to anything specific to pinpoint the date.</a:t>
            </a:r>
          </a:p>
          <a:p>
            <a:pPr>
              <a:lnSpc>
                <a:spcPct val="90000"/>
              </a:lnSpc>
            </a:pPr>
            <a:r>
              <a:rPr lang="en-US" sz="2500" dirty="0"/>
              <a:t>It is set in the latter part of the 18</a:t>
            </a:r>
            <a:r>
              <a:rPr lang="en-US" sz="2500" baseline="30000" dirty="0"/>
              <a:t>th</a:t>
            </a:r>
            <a:r>
              <a:rPr lang="en-US" sz="2500" dirty="0"/>
              <a:t> century, at the end of the Enlightenment and the beginning of the Romantic period.</a:t>
            </a:r>
          </a:p>
          <a:p>
            <a:pPr>
              <a:lnSpc>
                <a:spcPct val="90000"/>
              </a:lnSpc>
            </a:pPr>
            <a:r>
              <a:rPr lang="en-US" sz="2500" dirty="0"/>
              <a:t>It critiques the excesses of the Enlightenment and introduces the beliefs of the Romantics.</a:t>
            </a:r>
          </a:p>
          <a:p>
            <a:pPr>
              <a:lnSpc>
                <a:spcPct val="90000"/>
              </a:lnSpc>
            </a:pPr>
            <a:r>
              <a:rPr lang="en-US" sz="2500" dirty="0"/>
              <a:t>Reflects a shift in social and political thought – from humans as creatures who use science and reason to shape and control their destiny to humans as creatures who rely on their emotions to determine what is right.</a:t>
            </a:r>
          </a:p>
          <a:p>
            <a:pPr>
              <a:lnSpc>
                <a:spcPct val="90000"/>
              </a:lnSpc>
              <a:buFont typeface="Wingdings" pitchFamily="2" charset="2"/>
              <a:buNone/>
            </a:pPr>
            <a:endParaRPr lang="en-US" sz="2500" dirty="0"/>
          </a:p>
        </p:txBody>
      </p:sp>
    </p:spTree>
  </p:cSld>
  <p:clrMapOvr>
    <a:masterClrMapping/>
  </p:clrMapOvr>
  <p:transition spd="med">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p:txBody>
          <a:bodyPr/>
          <a:lstStyle/>
          <a:p>
            <a:r>
              <a:rPr lang="en-US"/>
              <a:t>Ideas of the Enlightenment</a:t>
            </a:r>
          </a:p>
        </p:txBody>
      </p:sp>
      <p:sp>
        <p:nvSpPr>
          <p:cNvPr id="576515" name="Rectangle 3"/>
          <p:cNvSpPr>
            <a:spLocks noGrp="1" noChangeArrowheads="1"/>
          </p:cNvSpPr>
          <p:nvPr>
            <p:ph type="body" idx="1"/>
          </p:nvPr>
        </p:nvSpPr>
        <p:spPr/>
        <p:txBody>
          <a:bodyPr/>
          <a:lstStyle/>
          <a:p>
            <a:r>
              <a:rPr lang="en-US" sz="2500"/>
              <a:t>Scientific observation of the outer world</a:t>
            </a:r>
          </a:p>
          <a:p>
            <a:r>
              <a:rPr lang="en-US" sz="2500"/>
              <a:t>Logic and reason; science and technology</a:t>
            </a:r>
          </a:p>
          <a:p>
            <a:r>
              <a:rPr lang="en-US" sz="2500"/>
              <a:t>Believed in following standards and traditions</a:t>
            </a:r>
          </a:p>
          <a:p>
            <a:r>
              <a:rPr lang="en-US" sz="2500"/>
              <a:t>Appreciated elegance and refinement</a:t>
            </a:r>
          </a:p>
          <a:p>
            <a:r>
              <a:rPr lang="en-US" sz="2500"/>
              <a:t>Interested in maintaining the aristocracy</a:t>
            </a:r>
          </a:p>
          <a:p>
            <a:r>
              <a:rPr lang="en-US" sz="2500"/>
              <a:t>Sought to follow and validate authority</a:t>
            </a:r>
          </a:p>
          <a:p>
            <a:r>
              <a:rPr lang="en-US" sz="2500"/>
              <a:t>Favored a social hierarchy</a:t>
            </a:r>
          </a:p>
          <a:p>
            <a:r>
              <a:rPr lang="en-US" sz="2500"/>
              <a:t>Nature should be controlled by humans</a:t>
            </a:r>
          </a:p>
        </p:txBody>
      </p:sp>
    </p:spTree>
  </p:cSld>
  <p:clrMapOvr>
    <a:masterClrMapping/>
  </p:clrMapOvr>
  <p:transition spd="med">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Rectangle 2"/>
          <p:cNvSpPr>
            <a:spLocks noGrp="1" noChangeArrowheads="1"/>
          </p:cNvSpPr>
          <p:nvPr>
            <p:ph type="title"/>
          </p:nvPr>
        </p:nvSpPr>
        <p:spPr/>
        <p:txBody>
          <a:bodyPr/>
          <a:lstStyle/>
          <a:p>
            <a:r>
              <a:rPr lang="en-US"/>
              <a:t>Important Revolutions</a:t>
            </a:r>
          </a:p>
        </p:txBody>
      </p:sp>
      <p:sp>
        <p:nvSpPr>
          <p:cNvPr id="577539" name="Rectangle 3"/>
          <p:cNvSpPr>
            <a:spLocks noGrp="1" noChangeArrowheads="1"/>
          </p:cNvSpPr>
          <p:nvPr>
            <p:ph type="body" idx="1"/>
          </p:nvPr>
        </p:nvSpPr>
        <p:spPr/>
        <p:txBody>
          <a:bodyPr/>
          <a:lstStyle/>
          <a:p>
            <a:r>
              <a:rPr lang="en-US" dirty="0"/>
              <a:t>American and French Revolution (call for individual freedom and an overthrow of rigid social hierarchy)</a:t>
            </a:r>
          </a:p>
          <a:p>
            <a:r>
              <a:rPr lang="en-US" dirty="0"/>
              <a:t>Industrial Revolution – social system challenged by change from agricultural society to industrial one with a large, impoverished and restless working class</a:t>
            </a:r>
          </a:p>
        </p:txBody>
      </p:sp>
    </p:spTree>
  </p:cSld>
  <p:clrMapOvr>
    <a:masterClrMapping/>
  </p:clrMapOvr>
  <p:transition spd="med">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p:txBody>
          <a:bodyPr/>
          <a:lstStyle/>
          <a:p>
            <a:r>
              <a:rPr lang="en-US" sz="3200"/>
              <a:t>Characteristics of Romantic Period</a:t>
            </a:r>
          </a:p>
        </p:txBody>
      </p:sp>
      <p:sp>
        <p:nvSpPr>
          <p:cNvPr id="578563" name="Rectangle 3"/>
          <p:cNvSpPr>
            <a:spLocks noGrp="1" noChangeArrowheads="1"/>
          </p:cNvSpPr>
          <p:nvPr>
            <p:ph type="body" idx="1"/>
          </p:nvPr>
        </p:nvSpPr>
        <p:spPr/>
        <p:txBody>
          <a:bodyPr/>
          <a:lstStyle/>
          <a:p>
            <a:pPr>
              <a:lnSpc>
                <a:spcPct val="90000"/>
              </a:lnSpc>
            </a:pPr>
            <a:r>
              <a:rPr lang="en-US" sz="2500" dirty="0"/>
              <a:t>Emphasis on imagination and emotion, individual passion and inspiration</a:t>
            </a:r>
          </a:p>
          <a:p>
            <a:pPr>
              <a:lnSpc>
                <a:spcPct val="90000"/>
              </a:lnSpc>
            </a:pPr>
            <a:r>
              <a:rPr lang="en-US" sz="2500" dirty="0"/>
              <a:t>Rejection of formal, upper class works and a preference for writing (poetry) that addresses personal experiences and emotions in simple, language</a:t>
            </a:r>
          </a:p>
          <a:p>
            <a:pPr>
              <a:lnSpc>
                <a:spcPct val="90000"/>
              </a:lnSpc>
            </a:pPr>
            <a:r>
              <a:rPr lang="en-US" sz="2500" dirty="0"/>
              <a:t>A turn to the past or an inner dream world that is thought to be more picturesque and magical than the current world (industrial age)</a:t>
            </a:r>
          </a:p>
          <a:p>
            <a:pPr>
              <a:lnSpc>
                <a:spcPct val="90000"/>
              </a:lnSpc>
              <a:buFont typeface="Wingdings" pitchFamily="2" charset="2"/>
              <a:buNone/>
            </a:pPr>
            <a:endParaRPr lang="en-US" sz="2500" dirty="0"/>
          </a:p>
        </p:txBody>
      </p:sp>
    </p:spTree>
  </p:cSld>
  <p:clrMapOvr>
    <a:masterClrMapping/>
  </p:clrMapOvr>
  <p:transition spd="med">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850" name="Rectangle 2"/>
          <p:cNvSpPr>
            <a:spLocks noGrp="1" noChangeArrowheads="1"/>
          </p:cNvSpPr>
          <p:nvPr>
            <p:ph type="title"/>
          </p:nvPr>
        </p:nvSpPr>
        <p:spPr/>
        <p:txBody>
          <a:bodyPr/>
          <a:lstStyle/>
          <a:p>
            <a:r>
              <a:rPr lang="en-US" sz="3200"/>
              <a:t>Characteristics of Romantic Period</a:t>
            </a:r>
          </a:p>
        </p:txBody>
      </p:sp>
      <p:sp>
        <p:nvSpPr>
          <p:cNvPr id="590851" name="Rectangle 3"/>
          <p:cNvSpPr>
            <a:spLocks noGrp="1" noChangeArrowheads="1"/>
          </p:cNvSpPr>
          <p:nvPr>
            <p:ph type="body" idx="1"/>
          </p:nvPr>
        </p:nvSpPr>
        <p:spPr/>
        <p:txBody>
          <a:bodyPr/>
          <a:lstStyle/>
          <a:p>
            <a:r>
              <a:rPr lang="en-US" dirty="0"/>
              <a:t>Belief in individual liberty; rebellious attitude against tyranny</a:t>
            </a:r>
          </a:p>
          <a:p>
            <a:r>
              <a:rPr lang="en-US" dirty="0"/>
              <a:t>Fascination with nature; perception of nature as transformative</a:t>
            </a:r>
          </a:p>
          <a:p>
            <a:pPr>
              <a:buFont typeface="Wingdings" pitchFamily="2" charset="2"/>
              <a:buNone/>
            </a:pPr>
            <a:endParaRPr lang="en-US" dirty="0"/>
          </a:p>
        </p:txBody>
      </p:sp>
    </p:spTree>
  </p:cSld>
  <p:clrMapOvr>
    <a:masterClrMapping/>
  </p:clrMapOvr>
  <p:transition spd="med">
    <p:pull dir="rd"/>
  </p:transition>
  <p:timing>
    <p:tnLst>
      <p:par>
        <p:cTn id="1" dur="indefinite" restart="never" nodeType="tmRoot"/>
      </p:par>
    </p:tnLst>
  </p:timing>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150</TotalTime>
  <Words>1338</Words>
  <Application>Microsoft Office PowerPoint</Application>
  <PresentationFormat>On-screen Show (4:3)</PresentationFormat>
  <Paragraphs>126</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Eclipse</vt:lpstr>
      <vt:lpstr>Frankenstein</vt:lpstr>
      <vt:lpstr>Mary Shelley</vt:lpstr>
      <vt:lpstr>Mary Shelley</vt:lpstr>
      <vt:lpstr>Mary Shelley</vt:lpstr>
      <vt:lpstr>Historical Context</vt:lpstr>
      <vt:lpstr>Ideas of the Enlightenment</vt:lpstr>
      <vt:lpstr>Important Revolutions</vt:lpstr>
      <vt:lpstr>Characteristics of Romantic Period</vt:lpstr>
      <vt:lpstr>Characteristics of Romantic Period</vt:lpstr>
      <vt:lpstr>Characteristics of Romantic Period</vt:lpstr>
      <vt:lpstr>Style:  Gothic Novel</vt:lpstr>
      <vt:lpstr>Structure and Point of View</vt:lpstr>
      <vt:lpstr>What is a frame story?</vt:lpstr>
      <vt:lpstr>The Modern Prometheus</vt:lpstr>
      <vt:lpstr>Major Characters</vt:lpstr>
      <vt:lpstr>The creation of the monster…</vt:lpstr>
      <vt:lpstr>The Creature</vt:lpstr>
      <vt:lpstr>Chs. 8 &amp; 9: Poor Justine!</vt:lpstr>
      <vt:lpstr>Subjects</vt:lpstr>
      <vt:lpstr> Antithesis-Contrasts of ideas, characters, themes, settings or moods</vt:lpstr>
      <vt:lpstr>Allusion </vt:lpstr>
      <vt:lpstr>Homework</vt:lpstr>
    </vt:vector>
  </TitlesOfParts>
  <Company>Shelby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Mary Shelley</dc:title>
  <dc:creator>default</dc:creator>
  <cp:lastModifiedBy>kleekeenan</cp:lastModifiedBy>
  <cp:revision>10</cp:revision>
  <cp:lastPrinted>1601-01-01T00:00:00Z</cp:lastPrinted>
  <dcterms:created xsi:type="dcterms:W3CDTF">2004-11-08T05:41:17Z</dcterms:created>
  <dcterms:modified xsi:type="dcterms:W3CDTF">2011-02-10T12:02:14Z</dcterms:modified>
</cp:coreProperties>
</file>