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7" r:id="rId1"/>
  </p:sldMasterIdLst>
  <p:notesMasterIdLst>
    <p:notesMasterId r:id="rId21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5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14" Type="http://schemas.openxmlformats.org/officeDocument/2006/relationships/slide" Target="slides/slide13.xml"/><Relationship Id="rId23" Type="http://schemas.openxmlformats.org/officeDocument/2006/relationships/presProps" Target="presProps.xml"/><Relationship Id="rId4" Type="http://schemas.openxmlformats.org/officeDocument/2006/relationships/slide" Target="slides/slide3.xml"/><Relationship Id="rId26" Type="http://schemas.openxmlformats.org/officeDocument/2006/relationships/tableStyles" Target="tableStyles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printerSettings" Target="printerSettings/printerSettings1.bin"/><Relationship Id="rId21" Type="http://schemas.openxmlformats.org/officeDocument/2006/relationships/notesMaster" Target="notesMasters/notes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F4FEF3-3272-204A-B4B6-4484483C26DD}" type="datetimeFigureOut">
              <a:rPr lang="en-US" smtClean="0"/>
              <a:pPr/>
              <a:t>1/24/11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92BE0-381B-B84C-A64A-91A9174A81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 in both the sonnet and response</a:t>
            </a:r>
            <a:r>
              <a:rPr lang="en-US" baseline="0" dirty="0" smtClean="0"/>
              <a:t> paper.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592BE0-381B-B84C-A64A-91A9174A812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10 min.  Love labour’s won (pieces of play) “lost play”. Ben Johnson, Shakespeare’s contemporary; wrote mostly comedies: The Case Altered (similar to Shakespeare’s romantic comedies and Eastward Ho and The Devil is an Ass (city </a:t>
            </a:r>
            <a:r>
              <a:rPr lang="en-US" smtClean="0">
                <a:solidFill>
                  <a:srgbClr val="000000"/>
                </a:solidFill>
              </a:rPr>
              <a:t>comedies); Magnetic Lady.  Christopher Marlowe – a couple months older than Shakespeare </a:t>
            </a:r>
            <a:r>
              <a:rPr lang="en-US" i="1" smtClean="0">
                <a:solidFill>
                  <a:srgbClr val="000000"/>
                </a:solidFill>
              </a:rPr>
              <a:t>Dido, Queen of Carthage (c.1586) (possibly co-written with Thomas Nashe)Tamburlaine, part 1 (c.</a:t>
            </a:r>
            <a:r>
              <a:rPr lang="en-US" smtClean="0">
                <a:solidFill>
                  <a:srgbClr val="000000"/>
                </a:solidFill>
              </a:rPr>
              <a:t>1587)Tamburlaine, part 2 (c.1587-1588)The Jew of Malta (c.1589)Doctor Faustus (c.1589, or, c.1593)Edward II (c.1592)The Massacre at Paris (c.1593)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ABD25F-469F-DC4E-B1CC-118CADC9B781}" type="slidenum">
              <a:rPr lang="en-US">
                <a:latin typeface="Arial" pitchFamily="-112" charset="0"/>
              </a:rPr>
              <a:pPr/>
              <a:t>15</a:t>
            </a:fld>
            <a:endParaRPr lang="en-US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Pass out steps of a tragedy (look at chart)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BC1A707-B563-B440-9870-829BE98193AD}" type="slidenum">
              <a:rPr lang="en-US">
                <a:latin typeface="Arial" pitchFamily="-112" charset="0"/>
              </a:rPr>
              <a:pPr/>
              <a:t>16</a:t>
            </a:fld>
            <a:endParaRPr lang="en-US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If I don’t, hate me.  The Venetian senators petitioned for me to be Othello’s lieutenant.  He 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D95A4CF-29A6-A643-9D17-84C71D5047E7}" type="slidenum">
              <a:rPr lang="en-US">
                <a:latin typeface="Comic Sans MS" pitchFamily="-112" charset="0"/>
                <a:ea typeface="ＭＳ Ｐゴシック" pitchFamily="-112" charset="-128"/>
                <a:cs typeface="ＭＳ Ｐゴシック" pitchFamily="-112" charset="-128"/>
              </a:rPr>
              <a:pPr/>
              <a:t>18</a:t>
            </a:fld>
            <a:endParaRPr lang="en-US">
              <a:latin typeface="Comic Sans MS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CF6C-F64B-F242-BF32-B1E5F8D37AEE}" type="datetimeFigureOut">
              <a:rPr lang="en-US" smtClean="0"/>
              <a:pPr/>
              <a:t>1/24/11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56B43D9-9AF8-1444-BA29-3861EF1C74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CF6C-F64B-F242-BF32-B1E5F8D37AEE}" type="datetimeFigureOut">
              <a:rPr lang="en-US" smtClean="0"/>
              <a:pPr/>
              <a:t>1/24/11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B43D9-9AF8-1444-BA29-3861EF1C7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CF6C-F64B-F242-BF32-B1E5F8D37AEE}" type="datetimeFigureOut">
              <a:rPr lang="en-US" smtClean="0"/>
              <a:pPr/>
              <a:t>1/24/11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B43D9-9AF8-1444-BA29-3861EF1C7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0" y="190500"/>
            <a:ext cx="7010400" cy="5829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629400" y="6248400"/>
            <a:ext cx="1905000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524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4B62F-70EC-9A4E-AC37-F7BBFB56EF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CF6C-F64B-F242-BF32-B1E5F8D37AEE}" type="datetimeFigureOut">
              <a:rPr lang="en-US" smtClean="0"/>
              <a:pPr/>
              <a:t>1/24/11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B43D9-9AF8-1444-BA29-3861EF1C74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CF6C-F64B-F242-BF32-B1E5F8D37AEE}" type="datetimeFigureOut">
              <a:rPr lang="en-US" smtClean="0"/>
              <a:pPr/>
              <a:t>1/24/11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6B43D9-9AF8-1444-BA29-3861EF1C7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CF6C-F64B-F242-BF32-B1E5F8D37AEE}" type="datetimeFigureOut">
              <a:rPr lang="en-US" smtClean="0"/>
              <a:pPr/>
              <a:t>1/24/11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B43D9-9AF8-1444-BA29-3861EF1C74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CF6C-F64B-F242-BF32-B1E5F8D37AEE}" type="datetimeFigureOut">
              <a:rPr lang="en-US" smtClean="0"/>
              <a:pPr/>
              <a:t>1/24/11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B43D9-9AF8-1444-BA29-3861EF1C74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CF6C-F64B-F242-BF32-B1E5F8D37AEE}" type="datetimeFigureOut">
              <a:rPr lang="en-US" smtClean="0"/>
              <a:pPr/>
              <a:t>1/24/11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B43D9-9AF8-1444-BA29-3861EF1C7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CF6C-F64B-F242-BF32-B1E5F8D37AEE}" type="datetimeFigureOut">
              <a:rPr lang="en-US" smtClean="0"/>
              <a:pPr/>
              <a:t>1/24/11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B43D9-9AF8-1444-BA29-3861EF1C7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CF6C-F64B-F242-BF32-B1E5F8D37AEE}" type="datetimeFigureOut">
              <a:rPr lang="en-US" smtClean="0"/>
              <a:pPr/>
              <a:t>1/24/11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B43D9-9AF8-1444-BA29-3861EF1C74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CF6C-F64B-F242-BF32-B1E5F8D37AEE}" type="datetimeFigureOut">
              <a:rPr lang="en-US" smtClean="0"/>
              <a:pPr/>
              <a:t>1/24/11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6B43D9-9AF8-1444-BA29-3861EF1C74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DD0CF6C-F64B-F242-BF32-B1E5F8D37AEE}" type="datetimeFigureOut">
              <a:rPr lang="en-US" smtClean="0"/>
              <a:pPr/>
              <a:t>1/24/11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56B43D9-9AF8-1444-BA29-3861EF1C7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0450"/>
            <a:ext cx="6400800" cy="2038350"/>
          </a:xfrm>
        </p:spPr>
        <p:txBody>
          <a:bodyPr>
            <a:normAutofit/>
          </a:bodyPr>
          <a:lstStyle/>
          <a:p>
            <a:r>
              <a:rPr lang="en-US" dirty="0" smtClean="0"/>
              <a:t>Please take out your sonnets and response papers.  Does anyone want to read their sonnet for the class for two points extra credit?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1/25 – “Do Now”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Debrief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What did we notice? </a:t>
            </a:r>
          </a:p>
          <a:p>
            <a:pPr eaLnBrk="1" hangingPunct="1"/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What didn’t we see (what can we learn from what was omitted or absent)?</a:t>
            </a:r>
          </a:p>
          <a:p>
            <a:pPr eaLnBrk="1" hangingPunct="1"/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Overall thoughts…?</a:t>
            </a:r>
          </a:p>
          <a:p>
            <a:pPr eaLnBrk="1" hangingPunct="1">
              <a:buFont typeface="Wingdings" pitchFamily="-112" charset="2"/>
              <a:buNone/>
            </a:pPr>
            <a:endParaRPr lang="en-US">
              <a:ea typeface="ＭＳ Ｐゴシック" pitchFamily="-112" charset="-128"/>
              <a:cs typeface="ＭＳ Ｐゴシック" pitchFamily="-112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KWL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Fill in the </a:t>
            </a:r>
            <a:r>
              <a:rPr lang="en-US" b="1">
                <a:ea typeface="ＭＳ Ｐゴシック" pitchFamily="-112" charset="-128"/>
                <a:cs typeface="ＭＳ Ｐゴシック" pitchFamily="-112" charset="-128"/>
              </a:rPr>
              <a:t>Want to Know</a:t>
            </a:r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 parts of your KWL with any information about William Shakespeare or the play </a:t>
            </a:r>
            <a:r>
              <a:rPr lang="en-US" i="1">
                <a:ea typeface="ＭＳ Ｐゴシック" pitchFamily="-112" charset="-128"/>
                <a:cs typeface="ＭＳ Ｐゴシック" pitchFamily="-112" charset="-128"/>
              </a:rPr>
              <a:t>Othello</a:t>
            </a:r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Group 2"/>
          <p:cNvGraphicFramePr>
            <a:graphicFrameLocks noGrp="1"/>
          </p:cNvGraphicFramePr>
          <p:nvPr/>
        </p:nvGraphicFramePr>
        <p:xfrm>
          <a:off x="1371600" y="0"/>
          <a:ext cx="7772400" cy="6548438"/>
        </p:xfrm>
        <a:graphic>
          <a:graphicData uri="http://schemas.openxmlformats.org/drawingml/2006/table">
            <a:tbl>
              <a:tblPr/>
              <a:tblGrid>
                <a:gridCol w="7772400"/>
              </a:tblGrid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ld English Text MT" pitchFamily="66" charset="0"/>
                          <a:ea typeface="Times New Roman" pitchFamily="-109" charset="0"/>
                          <a:cs typeface="Times New Roman" pitchFamily="-109" charset="0"/>
                        </a:rPr>
                        <a:t>WANT TO KNOW: William Shakespeare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ld English Text MT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9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Group 2"/>
          <p:cNvGraphicFramePr>
            <a:graphicFrameLocks noGrp="1"/>
          </p:cNvGraphicFramePr>
          <p:nvPr/>
        </p:nvGraphicFramePr>
        <p:xfrm>
          <a:off x="1371600" y="0"/>
          <a:ext cx="7772400" cy="6548438"/>
        </p:xfrm>
        <a:graphic>
          <a:graphicData uri="http://schemas.openxmlformats.org/drawingml/2006/table">
            <a:tbl>
              <a:tblPr/>
              <a:tblGrid>
                <a:gridCol w="7772400"/>
              </a:tblGrid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ld English Text MT" pitchFamily="66" charset="0"/>
                          <a:ea typeface="Times New Roman" pitchFamily="-109" charset="0"/>
                          <a:cs typeface="Times New Roman" pitchFamily="-109" charset="0"/>
                        </a:rPr>
                        <a:t>WANT TO KNOW: Othello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ld English Text MT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9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Unit Throughlines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600">
                <a:ea typeface="ＭＳ Ｐゴシック" pitchFamily="-112" charset="-128"/>
                <a:cs typeface="ＭＳ Ｐゴシック" pitchFamily="-112" charset="-128"/>
              </a:rPr>
              <a:t>Insider/Outsider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What does it mean to be an insider?  An outsider?  Who is an insider or an outsider in this Venetian culture?</a:t>
            </a:r>
          </a:p>
          <a:p>
            <a:pPr eaLnBrk="1" hangingPunct="1">
              <a:lnSpc>
                <a:spcPct val="80000"/>
              </a:lnSpc>
            </a:pPr>
            <a:r>
              <a:rPr lang="en-US" sz="2600">
                <a:ea typeface="ＭＳ Ｐゴシック" pitchFamily="-112" charset="-128"/>
                <a:cs typeface="ＭＳ Ｐゴシック" pitchFamily="-112" charset="-128"/>
              </a:rPr>
              <a:t>Betrayal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Where do we see betrayal in the play?  How does it affect the events and the characters?</a:t>
            </a:r>
          </a:p>
          <a:p>
            <a:pPr eaLnBrk="1" hangingPunct="1">
              <a:lnSpc>
                <a:spcPct val="80000"/>
              </a:lnSpc>
            </a:pPr>
            <a:r>
              <a:rPr lang="en-US" sz="2600">
                <a:ea typeface="ＭＳ Ｐゴシック" pitchFamily="-112" charset="-128"/>
                <a:cs typeface="ＭＳ Ｐゴシック" pitchFamily="-112" charset="-128"/>
              </a:rPr>
              <a:t>Jealousy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Which characters are jealous and why?  What causes it?  What does it lead people to do?  Is it possible to avoid it?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Group 2"/>
          <p:cNvGraphicFramePr>
            <a:graphicFrameLocks noGrp="1"/>
          </p:cNvGraphicFramePr>
          <p:nvPr>
            <p:ph/>
          </p:nvPr>
        </p:nvGraphicFramePr>
        <p:xfrm>
          <a:off x="598529" y="190500"/>
          <a:ext cx="8175039" cy="6515100"/>
        </p:xfrm>
        <a:graphic>
          <a:graphicData uri="http://schemas.openxmlformats.org/drawingml/2006/table">
            <a:tbl>
              <a:tblPr/>
              <a:tblGrid>
                <a:gridCol w="8175039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ld English Text MT" pitchFamily="66" charset="0"/>
                        </a:rPr>
                        <a:t>LEARNED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34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April 23, 1564 – April 23, 1616 in Stratford-upon-Avon, England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 married Anne Hathaway and had kids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 moved to London – became actor &amp; playwright (Globe Theatre)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 wrote ~ 38 plays, 154 sonnets, other poems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          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  <a:sym typeface="Wingdings" pitchFamily="-112" charset="2"/>
                        </a:rPr>
                        <a:t>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  <a:sym typeface="Wingdings" pitchFamily="-112" charset="2"/>
                        </a:rPr>
                        <a:t> tragedies (end in death), comedies (end in marriage),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  <a:sym typeface="Wingdings" pitchFamily="-112" charset="2"/>
                        </a:rPr>
                        <a:t>           romances (end ambiguously – written later in life), “lost plays,”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  <a:sym typeface="Wingdings" pitchFamily="-112" charset="2"/>
                        </a:rPr>
                        <a:t>           histories (about lineage of current queen Elizabeth I – patron of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  <a:sym typeface="Wingdings" pitchFamily="-112" charset="2"/>
                        </a:rPr>
                        <a:t>           Shakespeare – painted her ancestral family in positive light)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 all ages/classes loved theatre – poor peasants couldn’t read – it was like their “soap operas” or TV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 many wealthy businessmen &amp; city leaders didn’t like theatre – took time away from peasants working &amp; lost them money, helped to spread disease, was an “immoral” career (only men could act, no women)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 plays performed in day (no electricity), few sets/scenery (had to pretend, “paint background” with words), costumes donated from rich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 company would learn a whole play in a week, perform it, then learn another (not only Shakespeare’s plays but other playwrights as well, such as Ben Johnson and Christopher Marlowe)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2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Want a little more?</a:t>
            </a:r>
          </a:p>
          <a:p>
            <a:pPr eaLnBrk="1" hangingPunct="1">
              <a:buNone/>
            </a:pPr>
            <a:endParaRPr lang="en-US" dirty="0" smtClean="0">
              <a:ea typeface="ＭＳ Ｐゴシック" pitchFamily="-112" charset="-128"/>
              <a:cs typeface="ＭＳ Ｐゴシック" pitchFamily="-112" charset="-128"/>
            </a:endParaRPr>
          </a:p>
          <a:p>
            <a:pPr eaLnBrk="1" hangingPunct="1">
              <a:buNone/>
            </a:pPr>
            <a:endParaRPr lang="en-US" dirty="0" smtClean="0">
              <a:ea typeface="ＭＳ Ｐゴシック" pitchFamily="-112" charset="-128"/>
              <a:cs typeface="ＭＳ Ｐゴシック" pitchFamily="-112" charset="-128"/>
            </a:endParaRPr>
          </a:p>
          <a:p>
            <a:pPr algn="ctr" eaLnBrk="1" hangingPunct="1">
              <a:buNone/>
            </a:pPr>
            <a:r>
              <a:rPr lang="en-US" i="1" dirty="0" smtClean="0">
                <a:ea typeface="ＭＳ Ｐゴシック" pitchFamily="-112" charset="-128"/>
                <a:cs typeface="ＭＳ Ｐゴシック" pitchFamily="-112" charset="-128"/>
              </a:rPr>
              <a:t>Othello </a:t>
            </a:r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is one of Shakespeare’s great tragedies.  </a:t>
            </a:r>
          </a:p>
          <a:p>
            <a:pPr eaLnBrk="1" hangingPunct="1">
              <a:buNone/>
            </a:pPr>
            <a:endParaRPr lang="en-US" i="1" dirty="0" smtClean="0">
              <a:ea typeface="ＭＳ Ｐゴシック" pitchFamily="-112" charset="-128"/>
              <a:cs typeface="ＭＳ Ｐゴシック" pitchFamily="-112" charset="-128"/>
            </a:endParaRPr>
          </a:p>
          <a:p>
            <a:pPr eaLnBrk="1" hangingPunct="1">
              <a:buNone/>
            </a:pPr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So…</a:t>
            </a:r>
          </a:p>
          <a:p>
            <a:pPr eaLnBrk="1" hangingPunct="1">
              <a:buNone/>
            </a:pPr>
            <a:endParaRPr lang="en-US" dirty="0" smtClean="0">
              <a:ea typeface="ＭＳ Ｐゴシック" pitchFamily="-112" charset="-128"/>
              <a:cs typeface="ＭＳ Ｐゴシック" pitchFamily="-112" charset="-128"/>
            </a:endParaRPr>
          </a:p>
          <a:p>
            <a:pPr algn="ctr" eaLnBrk="1" hangingPunct="1">
              <a:buNone/>
            </a:pPr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WHAT IS A TRAGEDY?</a:t>
            </a:r>
            <a:endParaRPr lang="en-US" dirty="0">
              <a:ea typeface="ＭＳ Ｐゴシック" pitchFamily="-112" charset="-128"/>
              <a:cs typeface="ＭＳ Ｐゴシック" pitchFamily="-112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Shakespeare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Shakespeare did in fact write in Modern English.  </a:t>
            </a:r>
          </a:p>
          <a:p>
            <a:pPr>
              <a:buNone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Shakespeare wrote in Modern English (our English), only used poetic words, phrases, and syntax (order of words) – </a:t>
            </a:r>
            <a:r>
              <a:rPr lang="en-US" dirty="0" smtClean="0">
                <a:latin typeface="Arial" pitchFamily="-112" charset="0"/>
              </a:rPr>
              <a:t>which is why at times his writing can be difficult to understand.</a:t>
            </a:r>
          </a:p>
          <a:p>
            <a:pPr>
              <a:buNone/>
            </a:pPr>
            <a:endParaRPr lang="en-US" dirty="0" smtClean="0">
              <a:latin typeface="Arial" pitchFamily="-112" charset="0"/>
            </a:endParaRPr>
          </a:p>
          <a:p>
            <a:pPr>
              <a:buNone/>
            </a:pPr>
            <a:r>
              <a:rPr lang="en-US" dirty="0" smtClean="0">
                <a:latin typeface="Arial" pitchFamily="-112" charset="0"/>
              </a:rPr>
              <a:t>But, let’s look at some of the phrases I have given you ahead of time to make your reading more enjoyable.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6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anchor="ctr"/>
          <a:lstStyle/>
          <a:p>
            <a:pPr eaLnBrk="1" hangingPunct="1"/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Translate</a:t>
            </a:r>
          </a:p>
        </p:txBody>
      </p:sp>
      <p:sp>
        <p:nvSpPr>
          <p:cNvPr id="17411" name="Text Placeholder 7"/>
          <p:cNvSpPr>
            <a:spLocks noGrp="1"/>
          </p:cNvSpPr>
          <p:nvPr>
            <p:ph type="body" idx="4294967295"/>
          </p:nvPr>
        </p:nvSpPr>
        <p:spPr>
          <a:xfrm>
            <a:off x="261938" y="1371600"/>
            <a:ext cx="4040188" cy="639763"/>
          </a:xfrm>
        </p:spPr>
        <p:txBody>
          <a:bodyPr anchor="b"/>
          <a:lstStyle/>
          <a:p>
            <a:pPr marL="0" indent="0" eaLnBrk="1" hangingPunct="1">
              <a:buFontTx/>
              <a:buNone/>
            </a:pPr>
            <a:r>
              <a:rPr lang="en-US" sz="2000" b="1" dirty="0">
                <a:ea typeface="ＭＳ Ｐゴシック" pitchFamily="-112" charset="-128"/>
                <a:cs typeface="ＭＳ Ｐゴシック" pitchFamily="-112" charset="-128"/>
              </a:rPr>
              <a:t>Shakespeare – Modern English</a:t>
            </a:r>
          </a:p>
        </p:txBody>
      </p:sp>
      <p:sp>
        <p:nvSpPr>
          <p:cNvPr id="17412" name="Content Placeholder 8"/>
          <p:cNvSpPr>
            <a:spLocks noGrp="1"/>
          </p:cNvSpPr>
          <p:nvPr>
            <p:ph sz="half" idx="4294967295"/>
          </p:nvPr>
        </p:nvSpPr>
        <p:spPr>
          <a:xfrm>
            <a:off x="261938" y="2065337"/>
            <a:ext cx="3778250" cy="31924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dirty="0">
                <a:ea typeface="ＭＳ Ｐゴシック" pitchFamily="-112" charset="-128"/>
                <a:cs typeface="ＭＳ Ｐゴシック" pitchFamily="-112" charset="-128"/>
              </a:rPr>
              <a:t>Despise me/If I do not. Three great ones of the city,/In personal suit to make me his lieutenant/…/Evades them with a bombast circumstance (I.i.8-14)</a:t>
            </a:r>
          </a:p>
        </p:txBody>
      </p:sp>
      <p:sp>
        <p:nvSpPr>
          <p:cNvPr id="17413" name="Text Placeholder 9"/>
          <p:cNvSpPr>
            <a:spLocks noGrp="1"/>
          </p:cNvSpPr>
          <p:nvPr>
            <p:ph type="body" sz="quarter" idx="4294967295"/>
          </p:nvPr>
        </p:nvSpPr>
        <p:spPr>
          <a:xfrm>
            <a:off x="5102225" y="1535113"/>
            <a:ext cx="4041775" cy="639762"/>
          </a:xfrm>
        </p:spPr>
        <p:txBody>
          <a:bodyPr anchor="b"/>
          <a:lstStyle/>
          <a:p>
            <a:pPr marL="0" indent="0" eaLnBrk="1" hangingPunct="1">
              <a:buFontTx/>
              <a:buNone/>
            </a:pPr>
            <a:r>
              <a:rPr lang="en-US" sz="2400" b="1">
                <a:ea typeface="ＭＳ Ｐゴシック" pitchFamily="-112" charset="-128"/>
                <a:cs typeface="ＭＳ Ｐゴシック" pitchFamily="-112" charset="-128"/>
              </a:rPr>
              <a:t>Our English</a:t>
            </a:r>
          </a:p>
        </p:txBody>
      </p:sp>
      <p:sp>
        <p:nvSpPr>
          <p:cNvPr id="17415" name="Rectangle 8"/>
          <p:cNvSpPr>
            <a:spLocks noChangeArrowheads="1"/>
          </p:cNvSpPr>
          <p:nvPr/>
        </p:nvSpPr>
        <p:spPr bwMode="auto">
          <a:xfrm>
            <a:off x="228600" y="5029200"/>
            <a:ext cx="4343400" cy="15240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 hangingPunct="1"/>
            <a:r>
              <a:rPr lang="en-US" dirty="0">
                <a:latin typeface="Arial" pitchFamily="-112" charset="0"/>
              </a:rPr>
              <a:t>I			Act 1</a:t>
            </a:r>
          </a:p>
          <a:p>
            <a:pPr algn="ctr" eaLnBrk="1" hangingPunct="1"/>
            <a:r>
              <a:rPr lang="en-US" dirty="0">
                <a:latin typeface="Arial" pitchFamily="-112" charset="0"/>
              </a:rPr>
              <a:t>   </a:t>
            </a:r>
            <a:r>
              <a:rPr lang="en-US" dirty="0" err="1">
                <a:latin typeface="Arial" pitchFamily="-112" charset="0"/>
              </a:rPr>
              <a:t>i</a:t>
            </a:r>
            <a:r>
              <a:rPr lang="en-US" dirty="0">
                <a:latin typeface="Arial" pitchFamily="-112" charset="0"/>
              </a:rPr>
              <a:t>			Scene 1</a:t>
            </a:r>
          </a:p>
          <a:p>
            <a:pPr algn="ctr" eaLnBrk="1" hangingPunct="1"/>
            <a:r>
              <a:rPr lang="en-US" dirty="0">
                <a:latin typeface="Arial" pitchFamily="-112" charset="0"/>
              </a:rPr>
              <a:t> 8-14		Lines 8 through 14</a:t>
            </a:r>
          </a:p>
        </p:txBody>
      </p:sp>
      <p:sp>
        <p:nvSpPr>
          <p:cNvPr id="17416" name="Line 14"/>
          <p:cNvSpPr>
            <a:spLocks noChangeShapeType="1"/>
          </p:cNvSpPr>
          <p:nvPr/>
        </p:nvSpPr>
        <p:spPr bwMode="auto">
          <a:xfrm>
            <a:off x="1635008" y="5486400"/>
            <a:ext cx="103199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7" name="Line 15"/>
          <p:cNvSpPr>
            <a:spLocks noChangeShapeType="1"/>
          </p:cNvSpPr>
          <p:nvPr/>
        </p:nvSpPr>
        <p:spPr bwMode="auto">
          <a:xfrm>
            <a:off x="1635008" y="5791200"/>
            <a:ext cx="103199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8" name="Line 16"/>
          <p:cNvSpPr>
            <a:spLocks noChangeShapeType="1"/>
          </p:cNvSpPr>
          <p:nvPr/>
        </p:nvSpPr>
        <p:spPr bwMode="auto">
          <a:xfrm>
            <a:off x="1273822" y="6019800"/>
            <a:ext cx="72237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9" name="Line 17"/>
          <p:cNvSpPr>
            <a:spLocks noChangeShapeType="1"/>
          </p:cNvSpPr>
          <p:nvPr/>
        </p:nvSpPr>
        <p:spPr bwMode="auto">
          <a:xfrm>
            <a:off x="3352800" y="4724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cap="none">
                <a:ea typeface="ＭＳ Ｐゴシック" pitchFamily="-112" charset="-128"/>
                <a:cs typeface="ＭＳ Ｐゴシック" pitchFamily="-112" charset="-128"/>
              </a:rPr>
              <a:t>TONIGHT’S HOMEWORK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buNone/>
            </a:pPr>
            <a:r>
              <a:rPr lang="en-US" b="1" dirty="0" smtClean="0">
                <a:ea typeface="ＭＳ Ｐゴシック" pitchFamily="-112" charset="-128"/>
                <a:cs typeface="ＭＳ Ｐゴシック" pitchFamily="-112" charset="-128"/>
              </a:rPr>
              <a:t>Finish reading Act </a:t>
            </a:r>
            <a:r>
              <a:rPr lang="en-US" b="1" dirty="0" err="1" smtClean="0">
                <a:ea typeface="ＭＳ Ｐゴシック" pitchFamily="-112" charset="-128"/>
                <a:cs typeface="ＭＳ Ｐゴシック" pitchFamily="-112" charset="-128"/>
              </a:rPr>
              <a:t>I.i</a:t>
            </a:r>
            <a:r>
              <a:rPr lang="en-US" b="1" dirty="0" smtClean="0">
                <a:ea typeface="ＭＳ Ｐゴシック" pitchFamily="-112" charset="-128"/>
                <a:cs typeface="ＭＳ Ｐゴシック" pitchFamily="-112" charset="-128"/>
              </a:rPr>
              <a:t>.  Please annotate as you read.  You should have at least two annotations per page.</a:t>
            </a:r>
          </a:p>
          <a:p>
            <a:pPr eaLnBrk="1" hangingPunct="1">
              <a:buNone/>
            </a:pPr>
            <a:r>
              <a:rPr lang="en-US" b="1" dirty="0" smtClean="0">
                <a:ea typeface="ＭＳ Ｐゴシック" pitchFamily="-112" charset="-128"/>
                <a:cs typeface="ＭＳ Ｐゴシック" pitchFamily="-112" charset="-128"/>
              </a:rPr>
              <a:t>Read and annotate the essay, “A Cultural Context for Othello.”</a:t>
            </a:r>
            <a:endParaRPr lang="en-US" b="1" dirty="0">
              <a:ea typeface="ＭＳ Ｐゴシック" pitchFamily="-112" charset="-128"/>
              <a:cs typeface="ＭＳ Ｐゴシック" pitchFamily="-112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Goals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1981200"/>
            <a:ext cx="7693025" cy="3724275"/>
          </a:xfrm>
        </p:spPr>
        <p:txBody>
          <a:bodyPr>
            <a:normAutofit/>
          </a:bodyPr>
          <a:lstStyle/>
          <a:p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To </a:t>
            </a:r>
            <a:r>
              <a:rPr lang="en-US" dirty="0">
                <a:ea typeface="ＭＳ Ｐゴシック" pitchFamily="-112" charset="-128"/>
                <a:cs typeface="ＭＳ Ｐゴシック" pitchFamily="-112" charset="-128"/>
              </a:rPr>
              <a:t>understand the purpose of role-playing</a:t>
            </a:r>
          </a:p>
          <a:p>
            <a:pPr eaLnBrk="1" hangingPunct="1"/>
            <a:r>
              <a:rPr lang="en-US" dirty="0">
                <a:ea typeface="ＭＳ Ｐゴシック" pitchFamily="-112" charset="-128"/>
                <a:cs typeface="ＭＳ Ｐゴシック" pitchFamily="-112" charset="-128"/>
              </a:rPr>
              <a:t>To use our role-playing today to help us prepare for some of the themes in </a:t>
            </a:r>
            <a:r>
              <a:rPr lang="en-US" i="1" dirty="0">
                <a:ea typeface="ＭＳ Ｐゴシック" pitchFamily="-112" charset="-128"/>
                <a:cs typeface="ＭＳ Ｐゴシック" pitchFamily="-112" charset="-128"/>
              </a:rPr>
              <a:t>Othello</a:t>
            </a:r>
          </a:p>
          <a:p>
            <a:pPr eaLnBrk="1" hangingPunct="1"/>
            <a:r>
              <a:rPr lang="en-US" dirty="0">
                <a:ea typeface="ＭＳ Ｐゴシック" pitchFamily="-112" charset="-128"/>
                <a:cs typeface="ＭＳ Ｐゴシック" pitchFamily="-112" charset="-128"/>
              </a:rPr>
              <a:t>To understand important background information about Shakespeare and the play in order to help us prepare to study it</a:t>
            </a:r>
            <a:endParaRPr lang="en-US" u="sng" dirty="0">
              <a:ea typeface="ＭＳ Ｐゴシック" pitchFamily="-112" charset="-128"/>
              <a:cs typeface="ＭＳ Ｐゴシック" pitchFamily="-112" charset="-128"/>
            </a:endParaRPr>
          </a:p>
          <a:p>
            <a:pPr eaLnBrk="1" hangingPunct="1"/>
            <a:endParaRPr lang="en-US" dirty="0">
              <a:ea typeface="ＭＳ Ｐゴシック" pitchFamily="-112" charset="-128"/>
              <a:cs typeface="ＭＳ Ｐゴシック" pitchFamily="-112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Role </a:t>
            </a:r>
            <a:r>
              <a:rPr lang="en-US" dirty="0"/>
              <a:t>play (15)</a:t>
            </a:r>
            <a:endParaRPr lang="en-US" dirty="0" smtClean="0"/>
          </a:p>
          <a:p>
            <a:r>
              <a:rPr lang="en-US" dirty="0" smtClean="0"/>
              <a:t>Intro to Othello – notes on tragedy; Shakespeare; unit ques.; major assignments (30 min)</a:t>
            </a:r>
          </a:p>
          <a:p>
            <a:r>
              <a:rPr lang="en-US" dirty="0" smtClean="0"/>
              <a:t>Pass </a:t>
            </a:r>
            <a:r>
              <a:rPr lang="en-US" dirty="0"/>
              <a:t>out </a:t>
            </a:r>
            <a:r>
              <a:rPr lang="en-US" i="1" dirty="0"/>
              <a:t>Othello </a:t>
            </a:r>
            <a:r>
              <a:rPr lang="en-US" dirty="0"/>
              <a:t>Act I. Review how to read Shakespeare. (20)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a typeface="ＭＳ Ｐゴシック" pitchFamily="-112" charset="-128"/>
                <a:cs typeface="ＭＳ Ｐゴシック" pitchFamily="-112" charset="-128"/>
              </a:rPr>
              <a:t>Role Playing</a:t>
            </a:r>
          </a:p>
        </p:txBody>
      </p:sp>
      <p:sp>
        <p:nvSpPr>
          <p:cNvPr id="18435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-112" charset="2"/>
              <a:buNone/>
            </a:pPr>
            <a:endParaRPr lang="en-US">
              <a:ea typeface="ＭＳ Ｐゴシック" pitchFamily="-112" charset="-128"/>
              <a:cs typeface="ＭＳ Ｐゴシック" pitchFamily="-112" charset="-128"/>
            </a:endParaRPr>
          </a:p>
          <a:p>
            <a:pPr>
              <a:buFont typeface="Wingdings" pitchFamily="-112" charset="2"/>
              <a:buNone/>
            </a:pPr>
            <a:endParaRPr lang="en-US">
              <a:ea typeface="ＭＳ Ｐゴシック" pitchFamily="-112" charset="-128"/>
              <a:cs typeface="ＭＳ Ｐゴシック" pitchFamily="-112" charset="-128"/>
            </a:endParaRPr>
          </a:p>
          <a:p>
            <a:pPr>
              <a:buFont typeface="Wingdings" pitchFamily="-112" charset="2"/>
              <a:buNone/>
            </a:pPr>
            <a:r>
              <a:rPr lang="en-US" sz="3200">
                <a:ea typeface="ＭＳ Ｐゴシック" pitchFamily="-112" charset="-128"/>
                <a:cs typeface="ＭＳ Ｐゴシック" pitchFamily="-112" charset="-128"/>
              </a:rPr>
              <a:t>Today we are going to do some acting.  I am going to need six student actors.  If you want to participate quietly raise your hand.</a:t>
            </a:r>
          </a:p>
          <a:p>
            <a:pPr>
              <a:buFont typeface="Wingdings" pitchFamily="-112" charset="2"/>
              <a:buNone/>
            </a:pPr>
            <a:endParaRPr lang="en-US" sz="3200">
              <a:ea typeface="ＭＳ Ｐゴシック" pitchFamily="-112" charset="-128"/>
              <a:cs typeface="ＭＳ Ｐゴシック" pitchFamily="-112" charset="-128"/>
            </a:endParaRPr>
          </a:p>
          <a:p>
            <a:pPr>
              <a:buFont typeface="Wingdings" pitchFamily="-112" charset="2"/>
              <a:buNone/>
            </a:pPr>
            <a:endParaRPr lang="en-US" sz="3200">
              <a:ea typeface="ＭＳ Ｐゴシック" pitchFamily="-112" charset="-128"/>
              <a:cs typeface="ＭＳ Ｐゴシック" pitchFamily="-112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cap="none">
                <a:ea typeface="ＭＳ Ｐゴシック" pitchFamily="-112" charset="-128"/>
                <a:cs typeface="ＭＳ Ｐゴシック" pitchFamily="-112" charset="-128"/>
              </a:rPr>
              <a:t>ROLE-PLAYING (5 minutes prep)</a:t>
            </a:r>
          </a:p>
        </p:txBody>
      </p:sp>
      <p:sp>
        <p:nvSpPr>
          <p:cNvPr id="20483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Role-Play can help us “get into the mindset” of a situation we are looking at and see different outcomes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Our Role-Play today will deal with jealousy and deceit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Six volunteers (3 groups of 2)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You will each get a slip of paper with a role on it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Groups will come up and perform a scene using the prompts given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 bwMode="auto">
          <a:xfrm>
            <a:off x="457200" y="1223590"/>
            <a:ext cx="8001000" cy="185685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en-US" cap="none" dirty="0" smtClean="0">
                <a:ea typeface="+mj-ea"/>
                <a:cs typeface="+mj-cs"/>
              </a:rPr>
              <a:t/>
            </a:r>
            <a:br>
              <a:rPr lang="en-US" cap="none" dirty="0" smtClean="0">
                <a:ea typeface="+mj-ea"/>
                <a:cs typeface="+mj-cs"/>
              </a:rPr>
            </a:br>
            <a:r>
              <a:rPr lang="en-US" cap="none" dirty="0" smtClean="0">
                <a:ea typeface="+mj-ea"/>
                <a:cs typeface="+mj-cs"/>
              </a:rPr>
              <a:t>All three scenes deal with the state of fidelity between two people involved in a relationship. </a:t>
            </a:r>
            <a:br>
              <a:rPr lang="en-US" cap="none" dirty="0" smtClean="0">
                <a:ea typeface="+mj-ea"/>
                <a:cs typeface="+mj-cs"/>
              </a:rPr>
            </a:br>
            <a:r>
              <a:rPr lang="en-US" cap="none" dirty="0" smtClean="0">
                <a:ea typeface="+mj-ea"/>
                <a:cs typeface="+mj-cs"/>
              </a:rPr>
              <a:t/>
            </a:r>
            <a:br>
              <a:rPr lang="en-US" cap="none" dirty="0" smtClean="0">
                <a:ea typeface="+mj-ea"/>
                <a:cs typeface="+mj-cs"/>
              </a:rPr>
            </a:br>
            <a:r>
              <a:rPr lang="en-US" cap="none" dirty="0" smtClean="0">
                <a:ea typeface="+mj-ea"/>
                <a:cs typeface="+mj-cs"/>
              </a:rPr>
              <a:t>AUDIENCE – </a:t>
            </a:r>
            <a:endParaRPr lang="en-US" cap="none" dirty="0">
              <a:ea typeface="+mj-ea"/>
              <a:cs typeface="+mj-cs"/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sz="quarter" idx="1"/>
          </p:nvPr>
        </p:nvSpPr>
        <p:spPr>
          <a:xfrm>
            <a:off x="457200" y="3080443"/>
            <a:ext cx="7467600" cy="3393382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12" charset="-128"/>
                <a:cs typeface="ＭＳ Ｐゴシック" pitchFamily="-112" charset="-128"/>
              </a:rPr>
              <a:t>What do you notice? What is going on?</a:t>
            </a:r>
          </a:p>
          <a:p>
            <a:pPr eaLnBrk="1" hangingPunct="1"/>
            <a:r>
              <a:rPr lang="en-US" sz="3200" dirty="0">
                <a:ea typeface="ＭＳ Ｐゴシック" pitchFamily="-112" charset="-128"/>
                <a:cs typeface="ＭＳ Ｐゴシック" pitchFamily="-112" charset="-128"/>
              </a:rPr>
              <a:t>What didn’t you see (what can we learn from what was omitted or absent)?</a:t>
            </a:r>
          </a:p>
          <a:p>
            <a:pPr eaLnBrk="1" hangingPunct="1"/>
            <a:r>
              <a:rPr lang="en-US" sz="3200" dirty="0">
                <a:ea typeface="ＭＳ Ｐゴシック" pitchFamily="-112" charset="-128"/>
                <a:cs typeface="ＭＳ Ｐゴシック" pitchFamily="-112" charset="-128"/>
              </a:rPr>
              <a:t>Overall thoughts…?</a:t>
            </a:r>
          </a:p>
          <a:p>
            <a:endParaRPr lang="en-US" dirty="0">
              <a:ea typeface="ＭＳ Ｐゴシック" pitchFamily="-112" charset="-128"/>
              <a:cs typeface="ＭＳ Ｐゴシック" pitchFamily="-112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Prompt 1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Two men are talking</a:t>
            </a:r>
          </a:p>
          <a:p>
            <a:pPr eaLnBrk="1" hangingPunct="1"/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The “boyfriend” has a girlfriend</a:t>
            </a:r>
          </a:p>
          <a:p>
            <a:pPr eaLnBrk="1" hangingPunct="1"/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The “friend” tries to plant seeds of doubt in the boyfriend about the girlfriend’s loyalty </a:t>
            </a:r>
            <a:r>
              <a:rPr lang="en-US" i="1">
                <a:ea typeface="ＭＳ Ｐゴシック" pitchFamily="-112" charset="-128"/>
                <a:cs typeface="ＭＳ Ｐゴシック" pitchFamily="-112" charset="-128"/>
              </a:rPr>
              <a:t>without</a:t>
            </a:r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 actually suggesting she’s cheating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Prompt 2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Two men are talking</a:t>
            </a:r>
          </a:p>
          <a:p>
            <a:pPr eaLnBrk="1" hangingPunct="1"/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The friend tries to convince the boyfriend that his girlfriend is interested in another 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Prompt 3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A confrontation between the boyfriend and his girlfriend</a:t>
            </a:r>
          </a:p>
          <a:p>
            <a:pPr eaLnBrk="1" hangingPunct="1"/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He believes she is unfaithful but he’s angry and won’t say why</a:t>
            </a:r>
          </a:p>
          <a:p>
            <a:pPr eaLnBrk="1" hangingPunct="1"/>
            <a:r>
              <a:rPr lang="en-US">
                <a:ea typeface="ＭＳ Ｐゴシック" pitchFamily="-112" charset="-128"/>
                <a:cs typeface="ＭＳ Ｐゴシック" pitchFamily="-112" charset="-128"/>
              </a:rPr>
              <a:t>She is innocent and doesn’t understand his anger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Equity.thmx</Template>
  <TotalTime>38</TotalTime>
  <Words>1123</Words>
  <Application>Microsoft Macintosh PowerPoint</Application>
  <PresentationFormat>On-screen Show (4:3)</PresentationFormat>
  <Paragraphs>94</Paragraphs>
  <Slides>19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Equity</vt:lpstr>
      <vt:lpstr>1/25 – “Do Now” </vt:lpstr>
      <vt:lpstr>Goals</vt:lpstr>
      <vt:lpstr>Agenda</vt:lpstr>
      <vt:lpstr>Role Playing</vt:lpstr>
      <vt:lpstr>ROLE-PLAYING (5 minutes prep)</vt:lpstr>
      <vt:lpstr> All three scenes deal with the state of fidelity between two people involved in a relationship.   AUDIENCE – </vt:lpstr>
      <vt:lpstr>Prompt 1</vt:lpstr>
      <vt:lpstr>Prompt 2</vt:lpstr>
      <vt:lpstr>Prompt 3</vt:lpstr>
      <vt:lpstr>Debrief</vt:lpstr>
      <vt:lpstr>KWL</vt:lpstr>
      <vt:lpstr>Slide 12</vt:lpstr>
      <vt:lpstr>Slide 13</vt:lpstr>
      <vt:lpstr>Unit Throughlines</vt:lpstr>
      <vt:lpstr>Slide 15</vt:lpstr>
      <vt:lpstr>Slide 16</vt:lpstr>
      <vt:lpstr>Reading Shakespeare</vt:lpstr>
      <vt:lpstr>Translate</vt:lpstr>
      <vt:lpstr>TONIGHT’S HOMEWORK</vt:lpstr>
    </vt:vector>
  </TitlesOfParts>
  <Company>Tufts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1/25 – “Do Now” </dc:title>
  <dc:creator>Kira LeeKeenan</dc:creator>
  <cp:lastModifiedBy>Kira LeeKeenan</cp:lastModifiedBy>
  <cp:revision>4</cp:revision>
  <dcterms:created xsi:type="dcterms:W3CDTF">2011-01-24T23:58:51Z</dcterms:created>
  <dcterms:modified xsi:type="dcterms:W3CDTF">2011-01-24T23:59:41Z</dcterms:modified>
</cp:coreProperties>
</file>