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00" r:id="rId2"/>
    <p:sldId id="301" r:id="rId3"/>
    <p:sldId id="302" r:id="rId4"/>
    <p:sldId id="303" r:id="rId5"/>
    <p:sldId id="304" r:id="rId6"/>
    <p:sldId id="305" r:id="rId7"/>
    <p:sldId id="287" r:id="rId8"/>
    <p:sldId id="288" r:id="rId9"/>
    <p:sldId id="289" r:id="rId10"/>
    <p:sldId id="306" r:id="rId11"/>
    <p:sldId id="307" r:id="rId12"/>
    <p:sldId id="308" r:id="rId1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18AA574-DBB8-4860-A2F0-41217F5B1B1E}" type="datetime1">
              <a:rPr lang="en-US"/>
              <a:pPr/>
              <a:t>9/24/2010</a:t>
            </a:fld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171327D-003C-4EE3-A627-CCF08BF8F8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405A6-EB8C-40C9-9277-B399BC548F07}" type="datetime1">
              <a:rPr lang="en-US"/>
              <a:pPr/>
              <a:t>9/24/2010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5A2232-A443-4557-BF9C-E36D84780E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ＭＳ Ｐゴシック" pitchFamily="2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2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(5 min.)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(10)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(10)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(10)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(10)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a typeface="ＭＳ Ｐゴシック" pitchFamily="-107" charset="-128"/>
              </a:rPr>
              <a:t>Ask for a volunteer to read the theme worksheet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22E8C-C240-4404-8E55-17B5CEC0188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smtClean="0">
              <a:ea typeface="ＭＳ Ｐゴシック" pitchFamily="-107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4E6FD-97A3-4037-B86D-6459E9402DA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itchFamily="40" charset="0"/>
                <a:ea typeface="+mn-ea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1800">
                  <a:latin typeface="Arial" pitchFamily="-107" charset="0"/>
                  <a:ea typeface="+mn-ea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1800">
                  <a:latin typeface="Arial" pitchFamily="-107" charset="0"/>
                  <a:ea typeface="+mn-ea"/>
                </a:endParaRPr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-107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C69CF-BBBE-49E8-B35F-159847703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421DA-3BD6-41CD-BBDB-FA26D744B5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421AC2-3C66-41E4-AD8F-09ABD066BD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975DC-6C18-45BA-8AC4-C9DE81B201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8B1EE-5147-4D3F-9A49-F92982289A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E43D67-74C7-49B5-87B1-6261FF04D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F20FF-D6BE-41DE-906D-184D2139B9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A19887-0A18-4E96-86D3-6B958830D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7818A-F200-408E-907C-249CEB250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4B6D5-91F9-4F14-A734-99AE5365D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271603-4058-4FE2-80E2-002933E137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itchFamily="40" charset="0"/>
                <a:ea typeface="+mn-ea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1800">
                  <a:latin typeface="Arial" pitchFamily="-107" charset="0"/>
                  <a:ea typeface="+mn-ea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4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4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EFFD177-219B-44D6-87E1-C3C5AA1F0F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>
              <a:latin typeface="Arial" pitchFamily="-107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9" charset="2"/>
        <a:buChar char="n"/>
        <a:defRPr sz="28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9" charset="2"/>
        <a:buChar char="n"/>
        <a:defRPr sz="26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9" charset="2"/>
        <a:buChar char="n"/>
        <a:defRPr sz="23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9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9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9/24</a:t>
            </a:r>
            <a:br>
              <a:rPr lang="en-US" smtClean="0"/>
            </a:br>
            <a:r>
              <a:rPr lang="en-US" smtClean="0"/>
              <a:t>Do Now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08088" y="3278188"/>
            <a:ext cx="7554912" cy="3579812"/>
          </a:xfrm>
        </p:spPr>
        <p:txBody>
          <a:bodyPr/>
          <a:lstStyle/>
          <a:p>
            <a:pPr eaLnBrk="1" hangingPunct="1">
              <a:buFont typeface="Wingdings" pitchFamily="29" charset="2"/>
              <a:buNone/>
            </a:pPr>
            <a:r>
              <a:rPr lang="en-US" smtClean="0"/>
              <a:t>Prepare for your Vocab Quiz #2 – clear off your desks except for a pen or pencil!</a:t>
            </a:r>
          </a:p>
          <a:p>
            <a:pPr eaLnBrk="1" hangingPunct="1">
              <a:buFont typeface="Wingdings" pitchFamily="29" charset="2"/>
              <a:buNone/>
            </a:pPr>
            <a:endParaRPr lang="en-US" smtClean="0"/>
          </a:p>
          <a:p>
            <a:pPr eaLnBrk="1" hangingPunct="1">
              <a:buFont typeface="Wingdings" pitchFamily="29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smtClean="0"/>
              <a:t>But…how does my motif connect to a theme?!?!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r>
              <a:rPr lang="en-US" smtClean="0"/>
              <a:t>Yams = status, power</a:t>
            </a:r>
          </a:p>
          <a:p>
            <a:endParaRPr lang="en-US" smtClean="0"/>
          </a:p>
          <a:p>
            <a:r>
              <a:rPr lang="en-US" smtClean="0"/>
              <a:t>Theme = masculinity as reflected through the status of one’s yam crops</a:t>
            </a:r>
          </a:p>
          <a:p>
            <a:endParaRPr lang="en-US" smtClean="0"/>
          </a:p>
          <a:p>
            <a:r>
              <a:rPr lang="en-US" smtClean="0"/>
              <a:t>Thesis statement:  In Chinua Achebe’s novel </a:t>
            </a:r>
            <a:r>
              <a:rPr lang="en-US" i="1" smtClean="0"/>
              <a:t>Things Fall Apart</a:t>
            </a:r>
            <a:r>
              <a:rPr lang="en-US" smtClean="0"/>
              <a:t>, yams appear as a recurring motif and reflect the theme that an Ibo man’s masculinity, status, and self-worth are reliant upon their yam crop.  </a:t>
            </a:r>
          </a:p>
          <a:p>
            <a:pPr>
              <a:buFont typeface="Wingdings" pitchFamily="29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2286000" y="381000"/>
            <a:ext cx="7772400" cy="1143000"/>
          </a:xfrm>
        </p:spPr>
        <p:txBody>
          <a:bodyPr/>
          <a:lstStyle/>
          <a:p>
            <a:r>
              <a:rPr lang="en-US" smtClean="0"/>
              <a:t>Weekend Homework	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914400" y="1717675"/>
            <a:ext cx="7772400" cy="4530725"/>
          </a:xfrm>
        </p:spPr>
        <p:txBody>
          <a:bodyPr/>
          <a:lstStyle/>
          <a:p>
            <a:r>
              <a:rPr lang="en-US" dirty="0" smtClean="0"/>
              <a:t>Write three (3) possible thesis statements for your motif</a:t>
            </a:r>
          </a:p>
          <a:p>
            <a:r>
              <a:rPr lang="en-US" dirty="0" smtClean="0"/>
              <a:t>Complete the Igbo/American culture chart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 development in TFA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Let’s list the major characters in TFA</a:t>
            </a:r>
          </a:p>
          <a:p>
            <a:r>
              <a:rPr lang="en-US" smtClean="0"/>
              <a:t>Static or dynamic</a:t>
            </a:r>
          </a:p>
          <a:p>
            <a:r>
              <a:rPr lang="en-US" smtClean="0"/>
              <a:t>Insider or outsider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analyze how Achebe’s structure and narrative voice reflect the plot and themes of the novel</a:t>
            </a:r>
          </a:p>
          <a:p>
            <a:pPr eaLnBrk="1" hangingPunct="1"/>
            <a:r>
              <a:rPr lang="en-US" smtClean="0"/>
              <a:t>To understand the requirements of the motif tracking</a:t>
            </a:r>
          </a:p>
          <a:p>
            <a:pPr eaLnBrk="1" hangingPunct="1"/>
            <a:r>
              <a:rPr lang="en-US" smtClean="0"/>
              <a:t>To review theme and analyze ones we’ve seen in TFA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- Plot</a:t>
            </a:r>
          </a:p>
        </p:txBody>
      </p:sp>
      <p:graphicFrame>
        <p:nvGraphicFramePr>
          <p:cNvPr id="22557" name="Group 29"/>
          <p:cNvGraphicFramePr>
            <a:graphicFrameLocks noGrp="1"/>
          </p:cNvGraphicFramePr>
          <p:nvPr>
            <p:ph idx="1"/>
          </p:nvPr>
        </p:nvGraphicFramePr>
        <p:xfrm>
          <a:off x="762000" y="1989138"/>
          <a:ext cx="8229600" cy="4411664"/>
        </p:xfrm>
        <a:graphic>
          <a:graphicData uri="http://schemas.openxmlformats.org/drawingml/2006/table">
            <a:tbl>
              <a:tblPr/>
              <a:tblGrid>
                <a:gridCol w="1295400"/>
                <a:gridCol w="2438400"/>
                <a:gridCol w="449580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40" charset="0"/>
                          <a:ea typeface="ＭＳ Ｐゴシック" pitchFamily="40" charset="-128"/>
                          <a:cs typeface="ＭＳ Ｐゴシック" pitchFamily="40" charset="-128"/>
                        </a:rPr>
                        <a:t>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40" charset="0"/>
                          <a:ea typeface="ＭＳ Ｐゴシック" pitchFamily="40" charset="-128"/>
                          <a:cs typeface="ＭＳ Ｐゴシック" pitchFamily="40" charset="-128"/>
                        </a:rPr>
                        <a:t>Topic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40" charset="0"/>
                          <a:ea typeface="ＭＳ Ｐゴシック" pitchFamily="40" charset="-128"/>
                          <a:cs typeface="ＭＳ Ｐゴシック" pitchFamily="40" charset="-128"/>
                        </a:rPr>
                        <a:t>Part 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40" charset="0"/>
                          <a:ea typeface="ＭＳ Ｐゴシック" pitchFamily="40" charset="-128"/>
                          <a:cs typeface="ＭＳ Ｐゴシック" pitchFamily="40" charset="-128"/>
                        </a:rPr>
                        <a:t>Part Two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40" charset="0"/>
                          <a:ea typeface="ＭＳ Ｐゴシック" pitchFamily="40" charset="-128"/>
                          <a:cs typeface="ＭＳ Ｐゴシック" pitchFamily="40" charset="-128"/>
                        </a:rPr>
                        <a:t>Part Three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40" charset="2"/>
                        <a:buNone/>
                        <a:tabLst/>
                      </a:pPr>
                      <a:endParaRPr kumimoji="0" lang="en-U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40" charset="0"/>
                        <a:ea typeface="ＭＳ Ｐゴシック" pitchFamily="40" charset="-128"/>
                        <a:cs typeface="ＭＳ Ｐゴシック" pitchFamily="4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- Voice</a:t>
            </a:r>
          </a:p>
        </p:txBody>
      </p:sp>
      <p:graphicFrame>
        <p:nvGraphicFramePr>
          <p:cNvPr id="24610" name="Group 34"/>
          <p:cNvGraphicFramePr>
            <a:graphicFrameLocks noGrp="1"/>
          </p:cNvGraphicFramePr>
          <p:nvPr>
            <p:ph idx="1"/>
          </p:nvPr>
        </p:nvGraphicFramePr>
        <p:xfrm>
          <a:off x="762000" y="1989138"/>
          <a:ext cx="8229600" cy="4411664"/>
        </p:xfrm>
        <a:graphic>
          <a:graphicData uri="http://schemas.openxmlformats.org/drawingml/2006/table">
            <a:tbl>
              <a:tblPr/>
              <a:tblGrid>
                <a:gridCol w="1295400"/>
                <a:gridCol w="3467100"/>
                <a:gridCol w="346710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Perspective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  <a:defRPr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n-US" sz="2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rd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person omniscient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Two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Three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- Plot</a:t>
            </a:r>
          </a:p>
        </p:txBody>
      </p:sp>
      <p:graphicFrame>
        <p:nvGraphicFramePr>
          <p:cNvPr id="32771" name="Group 3"/>
          <p:cNvGraphicFramePr>
            <a:graphicFrameLocks noGrp="1"/>
          </p:cNvGraphicFramePr>
          <p:nvPr>
            <p:ph idx="4294967295"/>
          </p:nvPr>
        </p:nvGraphicFramePr>
        <p:xfrm>
          <a:off x="762000" y="1782763"/>
          <a:ext cx="8229600" cy="4846194"/>
        </p:xfrm>
        <a:graphic>
          <a:graphicData uri="http://schemas.openxmlformats.org/drawingml/2006/table">
            <a:tbl>
              <a:tblPr/>
              <a:tblGrid>
                <a:gridCol w="1295400"/>
                <a:gridCol w="2438400"/>
                <a:gridCol w="449580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Topic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3-125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Intro to Ibo culture/ connect you/reader to characters; humanizing Ibo culture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Two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129-167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 apart quickly; exile – intro to missionaries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Three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171 – 209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Occupation – destruction of clan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- Voice</a:t>
            </a:r>
          </a:p>
        </p:txBody>
      </p:sp>
      <p:graphicFrame>
        <p:nvGraphicFramePr>
          <p:cNvPr id="34819" name="Group 3"/>
          <p:cNvGraphicFramePr>
            <a:graphicFrameLocks noGrp="1"/>
          </p:cNvGraphicFramePr>
          <p:nvPr>
            <p:ph idx="4294967295"/>
          </p:nvPr>
        </p:nvGraphicFramePr>
        <p:xfrm>
          <a:off x="762000" y="1827213"/>
          <a:ext cx="8229600" cy="4497071"/>
        </p:xfrm>
        <a:graphic>
          <a:graphicData uri="http://schemas.openxmlformats.org/drawingml/2006/table">
            <a:tbl>
              <a:tblPr/>
              <a:tblGrid>
                <a:gridCol w="1295400"/>
                <a:gridCol w="3467100"/>
                <a:gridCol w="346710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Perspective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n-US" sz="2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rd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person omniscient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Friendly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Okonkwo (helps us understand the culture)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Two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Confused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Angry? (chaotic)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Okonkwo – missionaries (more of the clans story) less personal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Part Three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Sarcastic; ironic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angry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9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Missionaries/District Commissioner - becomes a story of situation and not just characters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Themes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9" charset="2"/>
              <a:buNone/>
            </a:pPr>
            <a:r>
              <a:rPr lang="en-US" smtClean="0"/>
              <a:t>What is a theme?</a:t>
            </a:r>
          </a:p>
          <a:p>
            <a:pPr>
              <a:buFont typeface="Wingdings" pitchFamily="29" charset="2"/>
              <a:buNone/>
            </a:pPr>
            <a:endParaRPr lang="en-US" smtClean="0"/>
          </a:p>
          <a:p>
            <a:pPr>
              <a:buFont typeface="Wingdings" pitchFamily="29" charset="2"/>
              <a:buNone/>
            </a:pPr>
            <a:r>
              <a:rPr lang="en-US" smtClean="0"/>
              <a:t>How does one go about identifying the theme?</a:t>
            </a:r>
          </a:p>
          <a:p>
            <a:pPr>
              <a:buFont typeface="Wingdings" pitchFamily="29" charset="2"/>
              <a:buNone/>
            </a:pPr>
            <a:endParaRPr lang="en-US" smtClean="0"/>
          </a:p>
          <a:p>
            <a:pPr>
              <a:buFont typeface="Wingdings" pitchFamily="29" charset="2"/>
              <a:buNone/>
            </a:pPr>
            <a:endParaRPr lang="en-US" smtClean="0"/>
          </a:p>
          <a:p>
            <a:pPr>
              <a:buFont typeface="Wingdings" pitchFamily="29" charset="2"/>
              <a:buNone/>
            </a:pPr>
            <a:endParaRPr lang="en-US" smtClean="0"/>
          </a:p>
          <a:p>
            <a:pPr>
              <a:buFont typeface="Wingdings" pitchFamily="29" charset="2"/>
              <a:buNone/>
            </a:pPr>
            <a:r>
              <a:rPr lang="en-US" smtClean="0"/>
              <a:t>Take a stab at identifying the themes in TFA.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Theme formula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1905000"/>
          <a:ext cx="8229600" cy="4495801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PLOT SUMMARY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SUBJECTS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E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THEME (WHAT THE AUTHOR SAYS ABOUT EACH SUBJECT)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487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smtClean="0"/>
              <a:t>Possible themes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17675"/>
            <a:ext cx="8229600" cy="4683125"/>
          </a:xfrm>
        </p:spPr>
        <p:txBody>
          <a:bodyPr/>
          <a:lstStyle/>
          <a:p>
            <a:pPr eaLnBrk="1" hangingPunct="1"/>
            <a:r>
              <a:rPr lang="en-US" sz="2500" dirty="0" smtClean="0"/>
              <a:t>Family relationships (topic)</a:t>
            </a:r>
          </a:p>
          <a:p>
            <a:r>
              <a:rPr lang="en-US" sz="2500" dirty="0" smtClean="0"/>
              <a:t>Masculinity (topic)</a:t>
            </a:r>
          </a:p>
          <a:p>
            <a:pPr>
              <a:buFont typeface="Wingdings" pitchFamily="29" charset="2"/>
              <a:buNone/>
            </a:pPr>
            <a:endParaRPr lang="en-US" sz="2500" dirty="0" smtClean="0"/>
          </a:p>
          <a:p>
            <a:r>
              <a:rPr lang="en-US" sz="2500" dirty="0" smtClean="0"/>
              <a:t>Overcoming conflict is a part of life.</a:t>
            </a:r>
          </a:p>
          <a:p>
            <a:r>
              <a:rPr lang="en-US" sz="2500" dirty="0" smtClean="0"/>
              <a:t>Two different cultures can peacefully exist if both are </a:t>
            </a:r>
            <a:r>
              <a:rPr lang="en-US" sz="2500" dirty="0" smtClean="0"/>
              <a:t>flexible.</a:t>
            </a:r>
            <a:endParaRPr lang="en-US" sz="2500" dirty="0" smtClean="0"/>
          </a:p>
          <a:p>
            <a:r>
              <a:rPr lang="en-US" sz="2500" dirty="0" smtClean="0"/>
              <a:t>A cultures rigidity and inflexibility leads towards conflict.</a:t>
            </a:r>
          </a:p>
          <a:p>
            <a:pPr eaLnBrk="1" hangingPunct="1"/>
            <a:r>
              <a:rPr lang="en-US" sz="2500" dirty="0" smtClean="0"/>
              <a:t>The struggle between change and tradition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1339</TotalTime>
  <Words>391</Words>
  <Application>Microsoft Office PowerPoint</Application>
  <PresentationFormat>On-screen Show (4:3)</PresentationFormat>
  <Paragraphs>87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ＭＳ Ｐゴシック</vt:lpstr>
      <vt:lpstr>Times New Roman</vt:lpstr>
      <vt:lpstr>Wingdings</vt:lpstr>
      <vt:lpstr>Calibri</vt:lpstr>
      <vt:lpstr>Layers</vt:lpstr>
      <vt:lpstr>9/24 Do Now</vt:lpstr>
      <vt:lpstr>Goals</vt:lpstr>
      <vt:lpstr>Structure - Plot</vt:lpstr>
      <vt:lpstr>Structure - Voice</vt:lpstr>
      <vt:lpstr>Structure - Plot</vt:lpstr>
      <vt:lpstr>Structure - Voice</vt:lpstr>
      <vt:lpstr>Themes</vt:lpstr>
      <vt:lpstr>Theme formula</vt:lpstr>
      <vt:lpstr>Possible themes </vt:lpstr>
      <vt:lpstr>But…how does my motif connect to a theme?!?!</vt:lpstr>
      <vt:lpstr>Weekend Homework </vt:lpstr>
      <vt:lpstr>Character development in TFA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03/11/08 Do Now</dc:title>
  <dc:creator>leekeenan</dc:creator>
  <cp:lastModifiedBy>cwilkes</cp:lastModifiedBy>
  <cp:revision>30</cp:revision>
  <dcterms:created xsi:type="dcterms:W3CDTF">2010-09-23T23:13:16Z</dcterms:created>
  <dcterms:modified xsi:type="dcterms:W3CDTF">2010-09-24T13:22:32Z</dcterms:modified>
</cp:coreProperties>
</file>