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264" r:id="rId2"/>
    <p:sldId id="265" r:id="rId3"/>
    <p:sldId id="269" r:id="rId4"/>
    <p:sldId id="261" r:id="rId5"/>
    <p:sldId id="263" r:id="rId6"/>
    <p:sldId id="267" r:id="rId7"/>
    <p:sldId id="272" r:id="rId8"/>
    <p:sldId id="270" r:id="rId9"/>
    <p:sldId id="268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109" charset="0"/>
                <a:ea typeface="ＭＳ Ｐゴシック" pitchFamily="-109" charset="-128"/>
              </a:defRPr>
            </a:lvl1pPr>
          </a:lstStyle>
          <a:p>
            <a:pPr>
              <a:defRPr/>
            </a:pPr>
            <a:fld id="{3AF6F0C0-3CCE-4E73-A7DE-30100C392F6B}" type="datetime1">
              <a:rPr lang="en-US"/>
              <a:pPr>
                <a:defRPr/>
              </a:pPr>
              <a:t>2/10/2011</a:t>
            </a:fld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109" charset="0"/>
                <a:ea typeface="ＭＳ Ｐゴシック" pitchFamily="-109" charset="-128"/>
              </a:defRPr>
            </a:lvl1pPr>
          </a:lstStyle>
          <a:p>
            <a:pPr>
              <a:defRPr/>
            </a:pPr>
            <a:fld id="{8609FF0B-39B8-4426-B683-C15E5A0317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109" charset="0"/>
                <a:ea typeface="ＭＳ Ｐゴシック" pitchFamily="-109" charset="-128"/>
              </a:defRPr>
            </a:lvl1pPr>
          </a:lstStyle>
          <a:p>
            <a:pPr>
              <a:defRPr/>
            </a:pPr>
            <a:fld id="{137836EB-5784-4545-94C2-2ACB24F9AB09}" type="datetime1">
              <a:rPr lang="en-US"/>
              <a:pPr>
                <a:defRPr/>
              </a:pPr>
              <a:t>2/10/2011</a:t>
            </a:fld>
            <a:endParaRPr lang="en-US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109" charset="0"/>
                <a:ea typeface="ＭＳ Ｐゴシック" pitchFamily="-109" charset="-128"/>
              </a:defRPr>
            </a:lvl1pPr>
          </a:lstStyle>
          <a:p>
            <a:pPr>
              <a:defRPr/>
            </a:pPr>
            <a:fld id="{54B68AEE-77C4-4730-83A8-4D6E62871A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09" charset="0"/>
        <a:ea typeface="ＭＳ Ｐゴシック" pitchFamily="-109" charset="-128"/>
        <a:cs typeface="ＭＳ Ｐゴシック" pitchFamily="-109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09" charset="0"/>
        <a:ea typeface="ＭＳ Ｐゴシック" pitchFamily="-109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09" charset="0"/>
        <a:ea typeface="ＭＳ Ｐゴシック" pitchFamily="-109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09" charset="0"/>
        <a:ea typeface="ＭＳ Ｐゴシック" pitchFamily="-109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09" charset="0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Calibri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</p:grpSp>
      <p:sp>
        <p:nvSpPr>
          <p:cNvPr id="5159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60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84F3E-A5F7-4C59-8433-6A6FF96058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69758-6802-47EF-9CFF-AEEB3741C5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C2909-C3EE-4FBB-A2FB-E7302E8CF9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4BAEA-1D57-45B5-AAAB-D7DE8E37C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FC98D-3B76-42E2-BE20-B9E2ED8864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DAD85-69F1-465C-8D74-0EB6945EFB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C5E71-27F5-4FB3-9260-41D283C985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00757-EE45-4F1B-A9FE-9A0DBC6945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32A62-5F7E-4306-A10B-870D6FB9F3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2A1F4-958F-4FB9-81C0-F35A30CD79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76319-64A3-4A6F-980F-BBE609B33A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4099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00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01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02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03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04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05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06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07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08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09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10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11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12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13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14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15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16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17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18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19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20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21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22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23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24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25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26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27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28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29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30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31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32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</p:grpSp>
      <p:sp>
        <p:nvSpPr>
          <p:cNvPr id="4133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34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35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36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37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itchFamily="-109" charset="0"/>
                <a:ea typeface="ＭＳ Ｐゴシック" pitchFamily="-109" charset="-128"/>
              </a:defRPr>
            </a:lvl1pPr>
          </a:lstStyle>
          <a:p>
            <a:pPr>
              <a:defRPr/>
            </a:pPr>
            <a:fld id="{7A168015-EF5B-470C-84A2-D45EEFCDE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9" charset="-128"/>
          <a:cs typeface="ＭＳ Ｐゴシック" pitchFamily="-10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9" charset="-128"/>
          <a:cs typeface="ＭＳ Ｐゴシック" pitchFamily="-10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9" charset="-128"/>
          <a:cs typeface="ＭＳ Ｐゴシック" pitchFamily="-10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9" charset="-128"/>
          <a:cs typeface="ＭＳ Ｐゴシック" pitchFamily="-109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762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400" dirty="0" smtClean="0"/>
              <a:t>FRIDAY, FEBRUARY 10</a:t>
            </a:r>
            <a:endParaRPr lang="en-US" sz="4400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981200"/>
            <a:ext cx="76962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500" dirty="0" smtClean="0">
                <a:ea typeface="ＭＳ Ｐゴシック" pitchFamily="34" charset="-128"/>
              </a:rPr>
              <a:t>We are going to start with your Unit 2 vocabulary quiz.  You will have 20 minutes to complete the 20 fill-in-the-blank questions.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5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5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500" dirty="0" smtClean="0">
                <a:ea typeface="ＭＳ Ｐゴシック" pitchFamily="34" charset="-128"/>
              </a:rPr>
              <a:t>Please take out your Trial Assignment sheet when you have finished the quiz.</a:t>
            </a:r>
            <a:endParaRPr lang="en-US" sz="2500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a typeface="+mj-ea"/>
                <a:cs typeface="+mj-cs"/>
              </a:rPr>
              <a:t>Roles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-109" charset="2"/>
              <a:buChar char="n"/>
              <a:defRPr/>
            </a:pPr>
            <a:r>
              <a:rPr lang="en-US" smtClean="0"/>
              <a:t>Team of plaintiff’s (Lodovico’s) lawyers</a:t>
            </a:r>
          </a:p>
          <a:p>
            <a:pPr eaLnBrk="1" hangingPunct="1">
              <a:buFont typeface="Wingdings" pitchFamily="-109" charset="2"/>
              <a:buChar char="n"/>
              <a:defRPr/>
            </a:pPr>
            <a:r>
              <a:rPr lang="en-US" smtClean="0"/>
              <a:t>Team of defense (Iago’s) lawyers</a:t>
            </a:r>
          </a:p>
          <a:p>
            <a:pPr eaLnBrk="1" hangingPunct="1">
              <a:buFont typeface="Wingdings" pitchFamily="-109" charset="2"/>
              <a:buChar char="n"/>
              <a:defRPr/>
            </a:pPr>
            <a:r>
              <a:rPr lang="en-US" smtClean="0"/>
              <a:t>Witnesses from the text: Othello, Desdemona, Roderigo, Emilia, Cassio, Brabantio, Montano, Lodovico, and Iago</a:t>
            </a:r>
          </a:p>
          <a:p>
            <a:pPr eaLnBrk="1" hangingPunct="1">
              <a:buFont typeface="Wingdings" pitchFamily="-109" charset="2"/>
              <a:buChar char="n"/>
              <a:defRPr/>
            </a:pPr>
            <a:r>
              <a:rPr lang="en-US" smtClean="0"/>
              <a:t> 4 Shakespearean scholars (to act as “expert” witnesses)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>
              <a:defRPr/>
            </a:pPr>
            <a:endParaRPr lang="en-US" sz="4000" dirty="0" smtClean="0">
              <a:ea typeface="+mj-ea"/>
              <a:cs typeface="+mj-cs"/>
            </a:endParaRP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838200"/>
            <a:ext cx="6019800" cy="6019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sz="2800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248400" y="762000"/>
            <a:ext cx="2362200" cy="5715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-109" charset="2"/>
              <a:buChar char="n"/>
              <a:defRPr/>
            </a:pPr>
            <a:endParaRPr lang="en-US" sz="2400" smtClean="0"/>
          </a:p>
          <a:p>
            <a:pPr lvl="1" eaLnBrk="1" hangingPunct="1">
              <a:lnSpc>
                <a:spcPct val="90000"/>
              </a:lnSpc>
              <a:buFont typeface="Wingdings" pitchFamily="-109" charset="2"/>
              <a:buChar char="n"/>
              <a:defRPr/>
            </a:pPr>
            <a:endParaRPr lang="en-US" sz="2000" smtClean="0">
              <a:ea typeface="ＭＳ Ｐゴシック" pitchFamily="-109" charset="-128"/>
            </a:endParaRPr>
          </a:p>
          <a:p>
            <a:pPr lvl="1" eaLnBrk="1" hangingPunct="1">
              <a:lnSpc>
                <a:spcPct val="90000"/>
              </a:lnSpc>
              <a:buFont typeface="Wingdings" pitchFamily="-109" charset="2"/>
              <a:buChar char="n"/>
              <a:defRPr/>
            </a:pPr>
            <a:endParaRPr lang="en-US" sz="2000" smtClean="0">
              <a:ea typeface="ＭＳ Ｐゴシック" pitchFamily="-109" charset="-128"/>
            </a:endParaRPr>
          </a:p>
          <a:p>
            <a:pPr lvl="1" eaLnBrk="1" hangingPunct="1">
              <a:lnSpc>
                <a:spcPct val="90000"/>
              </a:lnSpc>
              <a:buFont typeface="Wingdings" pitchFamily="-109" charset="2"/>
              <a:buChar char="n"/>
              <a:defRPr/>
            </a:pPr>
            <a:endParaRPr lang="en-US" sz="2000" smtClean="0">
              <a:ea typeface="ＭＳ Ｐゴシック" pitchFamily="-109" charset="-12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81000" y="1143000"/>
          <a:ext cx="8382002" cy="1556385"/>
        </p:xfrm>
        <a:graphic>
          <a:graphicData uri="http://schemas.openxmlformats.org/drawingml/2006/table">
            <a:tbl>
              <a:tblPr/>
              <a:tblGrid>
                <a:gridCol w="1675308"/>
                <a:gridCol w="1678040"/>
                <a:gridCol w="1675306"/>
                <a:gridCol w="1675308"/>
                <a:gridCol w="1678040"/>
              </a:tblGrid>
              <a:tr h="36195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PLAINTIFF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LAWYER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1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OTHELLO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1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DESDEMONA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1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EMILIA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1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CASSIO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1CB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dirty="0" smtClean="0">
                          <a:solidFill>
                            <a:srgbClr val="002060"/>
                          </a:solidFill>
                        </a:rPr>
                        <a:t>WILL, KELSEY, CHLOE, MAMOOD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0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SOLOME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0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PHOEBE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0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KESHY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0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THERON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0E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3400" y="3657600"/>
          <a:ext cx="8229600" cy="1627916"/>
        </p:xfrm>
        <a:graphic>
          <a:graphicData uri="http://schemas.openxmlformats.org/drawingml/2006/table">
            <a:tbl>
              <a:tblPr/>
              <a:tblGrid>
                <a:gridCol w="1726324"/>
                <a:gridCol w="1321676"/>
                <a:gridCol w="1752600"/>
                <a:gridCol w="3429000"/>
              </a:tblGrid>
              <a:tr h="25392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DEFENSE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417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LAWYER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1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IAGO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1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RODERIGO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1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SHAKESPEAREAN SCHOLAR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1CB"/>
                    </a:solidFill>
                  </a:tcPr>
                </a:tc>
              </a:tr>
              <a:tr h="83989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2060"/>
                          </a:solidFill>
                        </a:rPr>
                        <a:t>SAMANTHA, ERIN, HENRY, GENTRY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0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ANA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0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SARA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EF0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SARRANA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1C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a typeface="+mj-ea"/>
                <a:cs typeface="+mj-cs"/>
              </a:rPr>
              <a:t>Assessment of Your Work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mtClean="0">
                <a:ea typeface="+mn-ea"/>
                <a:cs typeface="+mn-cs"/>
              </a:rPr>
              <a:t>Individual Writing &amp; Performance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en-US" smtClean="0">
                <a:ea typeface="+mn-ea"/>
                <a:cs typeface="+mn-cs"/>
              </a:rPr>
              <a:t>Lawyers: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en-US" smtClean="0"/>
              <a:t>Opening &amp; Closing Statements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en-US" smtClean="0"/>
              <a:t>Questions for Witnesses (Direct &amp; Cross Examination)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en-US" smtClean="0">
                <a:ea typeface="+mn-ea"/>
                <a:cs typeface="+mn-cs"/>
              </a:rPr>
              <a:t>Witnesses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en-US" smtClean="0"/>
              <a:t>Affidavit (Personal Statement)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en-US" smtClean="0"/>
              <a:t>Answers for Lawyers (Prepare Direct &amp; Improv. Cross)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a typeface="+mj-ea"/>
                <a:cs typeface="+mj-cs"/>
              </a:rPr>
              <a:t>Lawyer Roles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u="sng" dirty="0" smtClean="0">
                <a:ea typeface="+mn-ea"/>
                <a:cs typeface="+mn-cs"/>
              </a:rPr>
              <a:t>Plaintiff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en-US" dirty="0" smtClean="0">
                <a:ea typeface="+mn-ea"/>
                <a:cs typeface="+mn-cs"/>
              </a:rPr>
              <a:t>Opening Statement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en-US" dirty="0" smtClean="0">
                <a:ea typeface="+mn-ea"/>
                <a:cs typeface="+mn-cs"/>
              </a:rPr>
              <a:t>Closing Argument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en-US" dirty="0" smtClean="0">
                <a:ea typeface="+mn-ea"/>
                <a:cs typeface="+mn-cs"/>
              </a:rPr>
              <a:t>Questioning Witnesses (both direct and cross)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u="sng" dirty="0" smtClean="0">
                <a:ea typeface="+mn-ea"/>
                <a:cs typeface="+mn-cs"/>
              </a:rPr>
              <a:t>Defense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en-US" dirty="0" smtClean="0">
                <a:ea typeface="+mn-ea"/>
                <a:cs typeface="+mn-cs"/>
              </a:rPr>
              <a:t>Opening Statement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en-US" dirty="0" smtClean="0">
                <a:ea typeface="+mn-ea"/>
                <a:cs typeface="+mn-cs"/>
              </a:rPr>
              <a:t>Closing Argument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endParaRPr lang="en-US" dirty="0" smtClean="0">
              <a:ea typeface="+mn-ea"/>
              <a:cs typeface="+mn-cs"/>
            </a:endParaRP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en-US" dirty="0" smtClean="0">
                <a:ea typeface="+mn-ea"/>
                <a:cs typeface="+mn-cs"/>
              </a:rPr>
              <a:t>Questioning Witnesses (both direct and cross)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5603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Timeline of Work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33400" y="1143001"/>
          <a:ext cx="8153400" cy="5142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0680"/>
                <a:gridCol w="1630680"/>
                <a:gridCol w="1630680"/>
                <a:gridCol w="1630680"/>
                <a:gridCol w="1630680"/>
              </a:tblGrid>
              <a:tr h="2780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Baskerville"/>
                          <a:ea typeface="Times New Roman"/>
                          <a:cs typeface="Times New Roman"/>
                        </a:rPr>
                        <a:t>Friday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Baskerville"/>
                          <a:ea typeface="Times New Roman"/>
                          <a:cs typeface="Times New Roman"/>
                        </a:rPr>
                        <a:t>Monday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Baskerville"/>
                          <a:ea typeface="Times New Roman"/>
                          <a:cs typeface="Times New Roman"/>
                        </a:rPr>
                        <a:t>Tuesday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Baskerville"/>
                          <a:ea typeface="Times New Roman"/>
                          <a:cs typeface="Times New Roman"/>
                        </a:rPr>
                        <a:t>Wednesday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Baskerville"/>
                          <a:ea typeface="Times New Roman"/>
                          <a:cs typeface="Times New Roman"/>
                        </a:rPr>
                        <a:t>Thursday</a:t>
                      </a:r>
                      <a:endParaRPr lang="en-US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7127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Baskerville"/>
                          <a:ea typeface="Times New Roman"/>
                          <a:cs typeface="Times New Roman"/>
                        </a:rPr>
                        <a:t>DUE: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Baskerville"/>
                          <a:ea typeface="Times New Roman"/>
                          <a:cs typeface="Times New Roman"/>
                        </a:rPr>
                        <a:t>Persuasive Essay Rough Draft (Final Draft is due on Friday, February 18</a:t>
                      </a:r>
                      <a:r>
                        <a:rPr lang="en-US" sz="1200" baseline="30000" dirty="0">
                          <a:latin typeface="Baskerville"/>
                          <a:ea typeface="Times New Roman"/>
                          <a:cs typeface="Times New Roman"/>
                        </a:rPr>
                        <a:t>th</a:t>
                      </a:r>
                      <a:r>
                        <a:rPr lang="en-US" sz="1200" dirty="0">
                          <a:latin typeface="Baskerville"/>
                          <a:ea typeface="Times New Roman"/>
                          <a:cs typeface="Times New Roman"/>
                        </a:rPr>
                        <a:t>)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Baskerville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Baskerville"/>
                          <a:ea typeface="Times New Roman"/>
                          <a:cs typeface="Times New Roman"/>
                        </a:rPr>
                        <a:t>IN </a:t>
                      </a:r>
                      <a:r>
                        <a:rPr lang="en-US" sz="1200" b="1" dirty="0">
                          <a:latin typeface="Baskerville"/>
                          <a:ea typeface="Times New Roman"/>
                          <a:cs typeface="Times New Roman"/>
                        </a:rPr>
                        <a:t>CLASS: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Baskerville"/>
                          <a:ea typeface="Times New Roman"/>
                          <a:cs typeface="Times New Roman"/>
                        </a:rPr>
                        <a:t>Team Brainstorms Main Points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Baskerville"/>
                          <a:ea typeface="Times New Roman"/>
                          <a:cs typeface="Times New Roman"/>
                        </a:rPr>
                        <a:t>Lawyer &amp; Witnesses pair up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Baskerville"/>
                          <a:ea typeface="Times New Roman"/>
                          <a:cs typeface="Times New Roman"/>
                        </a:rPr>
                        <a:t>DUE: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Baskerville"/>
                          <a:ea typeface="Times New Roman"/>
                          <a:cs typeface="Times New Roman"/>
                        </a:rPr>
                        <a:t>AFFIDAVITS (rough draft)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Baskerville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Baskerville"/>
                          <a:ea typeface="Times New Roman"/>
                          <a:cs typeface="Times New Roman"/>
                        </a:rPr>
                        <a:t>IN </a:t>
                      </a:r>
                      <a:r>
                        <a:rPr lang="en-US" sz="1200" b="1" dirty="0">
                          <a:latin typeface="Baskerville"/>
                          <a:ea typeface="Times New Roman"/>
                          <a:cs typeface="Times New Roman"/>
                        </a:rPr>
                        <a:t>CLASS: </a:t>
                      </a:r>
                      <a:r>
                        <a:rPr lang="en-US" sz="1200" dirty="0">
                          <a:latin typeface="Baskerville"/>
                          <a:ea typeface="Times New Roman"/>
                          <a:cs typeface="Times New Roman"/>
                        </a:rPr>
                        <a:t>Begin Direct / Cross Examination Q &amp; A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Baskerville"/>
                          <a:ea typeface="Times New Roman"/>
                          <a:cs typeface="Times New Roman"/>
                        </a:rPr>
                        <a:t>DUE: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Baskerville"/>
                          <a:ea typeface="Times New Roman"/>
                          <a:cs typeface="Times New Roman"/>
                        </a:rPr>
                        <a:t>AFFIDAVITS (final draft)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Baskerville"/>
                          <a:ea typeface="Times New Roman"/>
                          <a:cs typeface="Times New Roman"/>
                        </a:rPr>
                        <a:t>Opening &amp; Closing Statements (rough drafts)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Baskerville"/>
                          <a:ea typeface="Times New Roman"/>
                          <a:cs typeface="Times New Roman"/>
                        </a:rPr>
                        <a:t>Examination Q &amp; A (rough drafts)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Baskerville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Baskerville"/>
                          <a:ea typeface="Times New Roman"/>
                          <a:cs typeface="Times New Roman"/>
                        </a:rPr>
                        <a:t>IN </a:t>
                      </a:r>
                      <a:r>
                        <a:rPr lang="en-US" sz="1200" b="1" dirty="0">
                          <a:latin typeface="Baskerville"/>
                          <a:ea typeface="Times New Roman"/>
                          <a:cs typeface="Times New Roman"/>
                        </a:rPr>
                        <a:t>CLASS: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Baskerville"/>
                          <a:ea typeface="Times New Roman"/>
                          <a:cs typeface="Times New Roman"/>
                        </a:rPr>
                        <a:t>Opening/closing edits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Baskerville"/>
                          <a:ea typeface="Times New Roman"/>
                          <a:cs typeface="Times New Roman"/>
                        </a:rPr>
                        <a:t>Cross/Direct Q&amp;A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Baskerville"/>
                          <a:ea typeface="Times New Roman"/>
                          <a:cs typeface="Times New Roman"/>
                        </a:rPr>
                        <a:t>DUE: 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Baskerville"/>
                          <a:ea typeface="Times New Roman"/>
                          <a:cs typeface="Times New Roman"/>
                        </a:rPr>
                        <a:t>Opening &amp; Closing Statements (final drafts)  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Baskerville"/>
                          <a:ea typeface="Times New Roman"/>
                          <a:cs typeface="Times New Roman"/>
                        </a:rPr>
                        <a:t>Examination Q &amp; A (final drafts)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Baskerville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Baskerville"/>
                          <a:ea typeface="Times New Roman"/>
                          <a:cs typeface="Times New Roman"/>
                        </a:rPr>
                        <a:t>IN </a:t>
                      </a:r>
                      <a:r>
                        <a:rPr lang="en-US" sz="1200" b="1" dirty="0">
                          <a:latin typeface="Baskerville"/>
                          <a:ea typeface="Times New Roman"/>
                          <a:cs typeface="Times New Roman"/>
                        </a:rPr>
                        <a:t>CLASS: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Baskerville"/>
                          <a:ea typeface="Times New Roman"/>
                          <a:cs typeface="Times New Roman"/>
                        </a:rPr>
                        <a:t>Objections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Baskerville"/>
                          <a:ea typeface="Times New Roman"/>
                          <a:cs typeface="Times New Roman"/>
                        </a:rPr>
                        <a:t>Team’s “Dress Rehearsal”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Baskerville"/>
                          <a:ea typeface="Times New Roman"/>
                          <a:cs typeface="Times New Roman"/>
                        </a:rPr>
                        <a:t>TRIAL!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0942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lackmoor LET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HOMEWORK: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lackmoor LET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Affidavits (rough draft)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-109" charset="0"/>
                        <a:ea typeface="ＭＳ Ｐゴシック" pitchFamily="-109" charset="-128"/>
                        <a:cs typeface="Times New Roman" pitchFamily="-109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lackmoor LET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HOMEWORK: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lackmoor LET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AFFIDAVITS (final draft)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-109" charset="0"/>
                        <a:ea typeface="ＭＳ Ｐゴシック" pitchFamily="-109" charset="-128"/>
                        <a:cs typeface="Times New Roman" pitchFamily="-10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lackmoor LET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Opening &amp; Closing Statements (rough drafts)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-109" charset="0"/>
                        <a:ea typeface="ＭＳ Ｐゴシック" pitchFamily="-109" charset="-128"/>
                        <a:cs typeface="Times New Roman" pitchFamily="-10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lackmoor LET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Direct examination Q &amp; A (rough drafts)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-109" charset="0"/>
                        <a:ea typeface="ＭＳ Ｐゴシック" pitchFamily="-109" charset="-128"/>
                        <a:cs typeface="Times New Roman" pitchFamily="-109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lackmoor LET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HOMEWORK: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lackmoor LET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Cross examination Q&amp; A  (rough drafts)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-109" charset="0"/>
                        <a:ea typeface="ＭＳ Ｐゴシック" pitchFamily="-109" charset="-128"/>
                        <a:cs typeface="Times New Roman" pitchFamily="-109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lackmoor LET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HOMEWORK: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lackmoor LET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Direct/Cross examination Q&amp;A/Open or Close State.  (final drafts)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-109" charset="0"/>
                        <a:ea typeface="ＭＳ Ｐゴシック" pitchFamily="-109" charset="-128"/>
                        <a:cs typeface="Times New Roman" pitchFamily="-109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lackmoor LET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HOMEWORK: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Blackmoor LET" pitchFamily="-109" charset="0"/>
                          <a:ea typeface="ＭＳ Ｐゴシック" pitchFamily="-109" charset="-128"/>
                          <a:cs typeface="Times New Roman" pitchFamily="-109" charset="0"/>
                        </a:rPr>
                        <a:t>Final draft of your persuasive essay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-109" charset="0"/>
                        <a:ea typeface="ＭＳ Ｐゴシック" pitchFamily="-109" charset="-128"/>
                        <a:cs typeface="Times New Roman" pitchFamily="-109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Work Packet &amp; Samples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029200"/>
          </a:xfrm>
        </p:spPr>
        <p:txBody>
          <a:bodyPr/>
          <a:lstStyle/>
          <a:p>
            <a:pPr>
              <a:buFont typeface="Wingdings" pitchFamily="-109" charset="2"/>
              <a:buNone/>
              <a:defRPr/>
            </a:pPr>
            <a:r>
              <a:rPr lang="en-US" sz="2400" dirty="0" smtClean="0"/>
              <a:t>Work Packet Contents: </a:t>
            </a:r>
            <a:r>
              <a:rPr lang="en-US" sz="2400" i="1" dirty="0" smtClean="0"/>
              <a:t>(worth 40 CW points)</a:t>
            </a:r>
            <a:endParaRPr lang="en-US" sz="2400" dirty="0" smtClean="0"/>
          </a:p>
          <a:p>
            <a:pPr>
              <a:buFontTx/>
              <a:buChar char="-"/>
              <a:defRPr/>
            </a:pPr>
            <a:r>
              <a:rPr lang="en-US" sz="2400" dirty="0" smtClean="0"/>
              <a:t>Examination Chart</a:t>
            </a:r>
          </a:p>
          <a:p>
            <a:pPr>
              <a:buFontTx/>
              <a:buChar char="-"/>
              <a:defRPr/>
            </a:pPr>
            <a:r>
              <a:rPr lang="en-US" sz="2400" dirty="0" smtClean="0"/>
              <a:t>Timeline of Events</a:t>
            </a:r>
          </a:p>
          <a:p>
            <a:pPr>
              <a:buFontTx/>
              <a:buChar char="-"/>
              <a:defRPr/>
            </a:pPr>
            <a:r>
              <a:rPr lang="en-US" sz="2400" dirty="0" smtClean="0"/>
              <a:t>Opening/Closing/Main points outline</a:t>
            </a:r>
          </a:p>
          <a:p>
            <a:pPr>
              <a:buFontTx/>
              <a:buChar char="-"/>
              <a:defRPr/>
            </a:pPr>
            <a:r>
              <a:rPr lang="en-US" sz="2400" dirty="0" smtClean="0"/>
              <a:t>Affidavit Graphic Organizer</a:t>
            </a:r>
          </a:p>
          <a:p>
            <a:pPr>
              <a:buFontTx/>
              <a:buChar char="-"/>
              <a:defRPr/>
            </a:pPr>
            <a:r>
              <a:rPr lang="en-US" sz="2400" dirty="0" smtClean="0"/>
              <a:t>Direct Examination Graphic Organizer</a:t>
            </a:r>
          </a:p>
          <a:p>
            <a:pPr>
              <a:buFontTx/>
              <a:buChar char="-"/>
              <a:defRPr/>
            </a:pPr>
            <a:r>
              <a:rPr lang="en-US" sz="2400" dirty="0" smtClean="0"/>
              <a:t>Cross Examination Graphic Organizer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9325"/>
          </a:xfrm>
        </p:spPr>
        <p:txBody>
          <a:bodyPr/>
          <a:lstStyle/>
          <a:p>
            <a:pPr>
              <a:buFont typeface="Wingdings" pitchFamily="-109" charset="2"/>
              <a:buNone/>
              <a:defRPr/>
            </a:pPr>
            <a:r>
              <a:rPr lang="en-US" dirty="0" smtClean="0"/>
              <a:t>Mock Trial Samples</a:t>
            </a:r>
          </a:p>
          <a:p>
            <a:pPr>
              <a:buFont typeface="Wingdings" pitchFamily="-109" charset="2"/>
              <a:buNone/>
              <a:defRPr/>
            </a:pPr>
            <a:r>
              <a:rPr lang="en-US" i="1" dirty="0" smtClean="0"/>
              <a:t>(worth 10 CW points)</a:t>
            </a:r>
          </a:p>
          <a:p>
            <a:pPr>
              <a:buFontTx/>
              <a:buChar char="-"/>
              <a:defRPr/>
            </a:pPr>
            <a:r>
              <a:rPr lang="en-US" sz="2400" dirty="0" smtClean="0"/>
              <a:t>Sample opening/closing statements</a:t>
            </a:r>
          </a:p>
          <a:p>
            <a:pPr>
              <a:buFontTx/>
              <a:buChar char="-"/>
              <a:defRPr/>
            </a:pPr>
            <a:r>
              <a:rPr lang="en-US" sz="2400" dirty="0" smtClean="0"/>
              <a:t>Sample Direct exam.</a:t>
            </a:r>
          </a:p>
          <a:p>
            <a:pPr>
              <a:buFontTx/>
              <a:buChar char="-"/>
              <a:defRPr/>
            </a:pPr>
            <a:r>
              <a:rPr lang="en-US" sz="2400" dirty="0" smtClean="0"/>
              <a:t>Sample Cross exam.</a:t>
            </a:r>
          </a:p>
          <a:p>
            <a:pPr>
              <a:buFontTx/>
              <a:buChar char="-"/>
              <a:defRPr/>
            </a:pPr>
            <a:r>
              <a:rPr lang="en-US" sz="2400" dirty="0" smtClean="0"/>
              <a:t>Sample affidavits</a:t>
            </a:r>
          </a:p>
          <a:p>
            <a:pPr>
              <a:buFontTx/>
              <a:buChar char="-"/>
              <a:defRPr/>
            </a:pPr>
            <a:r>
              <a:rPr lang="en-US" sz="2400" dirty="0" smtClean="0"/>
              <a:t>Judging Matrix</a:t>
            </a:r>
          </a:p>
          <a:p>
            <a:pPr>
              <a:buFontTx/>
              <a:buChar char="-"/>
              <a:defRPr/>
            </a:pPr>
            <a:r>
              <a:rPr lang="en-US" sz="2400" dirty="0" smtClean="0"/>
              <a:t>Mock Trial Procedures</a:t>
            </a:r>
          </a:p>
          <a:p>
            <a:pPr>
              <a:buFontTx/>
              <a:buChar char="-"/>
              <a:defRPr/>
            </a:pPr>
            <a:r>
              <a:rPr lang="en-US" sz="2400" dirty="0" smtClean="0"/>
              <a:t>Examining the Witness</a:t>
            </a:r>
          </a:p>
          <a:p>
            <a:pPr>
              <a:buFontTx/>
              <a:buChar char="-"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  <a:noFill/>
        </p:spPr>
        <p:txBody>
          <a:bodyPr/>
          <a:lstStyle/>
          <a:p>
            <a:r>
              <a:rPr lang="en-US" smtClean="0">
                <a:effectLst/>
                <a:ea typeface="ＭＳ Ｐゴシック" charset="-128"/>
              </a:rPr>
              <a:t>Today’s Work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8229600" cy="4530725"/>
          </a:xfrm>
          <a:noFill/>
        </p:spPr>
        <p:txBody>
          <a:bodyPr/>
          <a:lstStyle/>
          <a:p>
            <a:r>
              <a:rPr lang="en-US" sz="2400" dirty="0" smtClean="0">
                <a:effectLst/>
                <a:ea typeface="ＭＳ Ｐゴシック" charset="-128"/>
              </a:rPr>
              <a:t>Create and compile the main points from </a:t>
            </a:r>
            <a:r>
              <a:rPr lang="en-US" sz="2400" dirty="0" smtClean="0">
                <a:effectLst/>
                <a:ea typeface="ＭＳ Ｐゴシック" charset="-128"/>
              </a:rPr>
              <a:t>yesterday’s homework </a:t>
            </a:r>
            <a:r>
              <a:rPr lang="en-US" sz="2400" dirty="0" smtClean="0">
                <a:effectLst/>
                <a:ea typeface="ＭＳ Ｐゴシック" charset="-128"/>
              </a:rPr>
              <a:t>that will help your side argue Iago’s liability.  As a team look at all of the points together and decide upon the 5 main points that will make up your side’s argument.</a:t>
            </a:r>
          </a:p>
          <a:p>
            <a:pPr>
              <a:buFont typeface="Wingdings" charset="2"/>
              <a:buNone/>
            </a:pPr>
            <a:endParaRPr lang="en-US" sz="2400" dirty="0" smtClean="0">
              <a:effectLst/>
              <a:ea typeface="ＭＳ Ｐゴシック" charset="-128"/>
            </a:endParaRPr>
          </a:p>
          <a:p>
            <a:r>
              <a:rPr lang="en-US" sz="2400" dirty="0" smtClean="0">
                <a:effectLst/>
                <a:ea typeface="ＭＳ Ｐゴシック" charset="-128"/>
              </a:rPr>
              <a:t>Each character witness needs to be discussed.  Then determine how each witness is going to help your case.</a:t>
            </a:r>
          </a:p>
          <a:p>
            <a:pPr>
              <a:buFont typeface="Wingdings" charset="2"/>
              <a:buNone/>
            </a:pPr>
            <a:r>
              <a:rPr lang="en-US" sz="2400" dirty="0" smtClean="0">
                <a:effectLst/>
                <a:ea typeface="ＭＳ Ｐゴシック" charset="-128"/>
              </a:rPr>
              <a:t>(Expert witnesses will need to be added on Tuesday.)</a:t>
            </a:r>
          </a:p>
          <a:p>
            <a:endParaRPr lang="en-US" sz="2400" dirty="0" smtClean="0">
              <a:effectLst/>
              <a:ea typeface="ＭＳ Ｐゴシック" charset="-128"/>
            </a:endParaRPr>
          </a:p>
          <a:p>
            <a:r>
              <a:rPr lang="en-US" sz="2400" dirty="0" smtClean="0">
                <a:effectLst/>
                <a:ea typeface="ＭＳ Ｐゴシック" charset="-128"/>
              </a:rPr>
              <a:t>Lawyers and witnesses need to pair up.  Figure out who is examining whom. (I need to know this by the end of the period.)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Weekend Homework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dirty="0" smtClean="0">
                <a:solidFill>
                  <a:srgbClr val="FF0000"/>
                </a:solidFill>
                <a:ea typeface="ＭＳ Ｐゴシック" pitchFamily="34" charset="-128"/>
              </a:rPr>
              <a:t>ALL WITNESSES (that means everyone who is not a lawyer):  </a:t>
            </a:r>
            <a:r>
              <a:rPr lang="en-US" sz="2400" dirty="0" smtClean="0">
                <a:ea typeface="ＭＳ Ｐゴシック" pitchFamily="34" charset="-128"/>
              </a:rPr>
              <a:t>Write your affidavit (this is a personal statement).  Reference the sample affidavits in your Mock Trial packet.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4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dirty="0" smtClean="0">
                <a:ea typeface="ＭＳ Ｐゴシック" pitchFamily="34" charset="-128"/>
              </a:rPr>
              <a:t>**New Vocabulary Words</a:t>
            </a:r>
            <a:endParaRPr lang="en-US" sz="2400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585</TotalTime>
  <Words>576</Words>
  <Application>Microsoft Office PowerPoint</Application>
  <PresentationFormat>On-screen Show (4:3)</PresentationFormat>
  <Paragraphs>127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Tahoma</vt:lpstr>
      <vt:lpstr>ＭＳ Ｐゴシック</vt:lpstr>
      <vt:lpstr>Arial</vt:lpstr>
      <vt:lpstr>Wingdings</vt:lpstr>
      <vt:lpstr>Calibri</vt:lpstr>
      <vt:lpstr>Blackmoor LET</vt:lpstr>
      <vt:lpstr>Times New Roman</vt:lpstr>
      <vt:lpstr>Balance</vt:lpstr>
      <vt:lpstr>FRIDAY, FEBRUARY 10</vt:lpstr>
      <vt:lpstr>Roles</vt:lpstr>
      <vt:lpstr>Slide 3</vt:lpstr>
      <vt:lpstr>Assessment of Your Work</vt:lpstr>
      <vt:lpstr>Lawyer Roles</vt:lpstr>
      <vt:lpstr>Timeline of Work</vt:lpstr>
      <vt:lpstr>Work Packet &amp; Samples</vt:lpstr>
      <vt:lpstr>Today’s Work</vt:lpstr>
      <vt:lpstr>Weekend Homework</vt:lpstr>
    </vt:vector>
  </TitlesOfParts>
  <Company>Cambridge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12/07/07 Correct these sentences!</dc:title>
  <dc:creator>kleekeenan</dc:creator>
  <cp:lastModifiedBy>kleekeenan</cp:lastModifiedBy>
  <cp:revision>28</cp:revision>
  <dcterms:created xsi:type="dcterms:W3CDTF">2010-10-24T17:22:55Z</dcterms:created>
  <dcterms:modified xsi:type="dcterms:W3CDTF">2011-02-10T22:11:36Z</dcterms:modified>
</cp:coreProperties>
</file>