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ACC637-BD28-4708-90DC-F0FC82DFA1A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41E82-D3C3-4517-A43B-0259254276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fld id="{9C17441F-27F3-42A3-AD9B-415B4792A1EA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5AE23-7C71-4F45-9B15-52BF9F6B0D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64872-5C8E-463F-B0CA-F5538B85F6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fld id="{10294FC4-FA45-4913-AD80-E5567F1414B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F196B6-189D-400D-9114-E8F7CC50B2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32748F-5FBA-4CAB-B3CF-3FF6C649974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323FD-A6BB-4504-971D-5D9466CD12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4A4DC5-EB0C-4C3D-BEAE-67772F319F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82B60-440B-40CF-AD28-7A03BA748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fld id="{55ACDBD0-9E46-4B8F-B772-974B1F0B7E1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3919E03F-0D27-4ECA-8E92-6CBA137CD8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9" r:id="rId2"/>
    <p:sldLayoutId id="2147483735" r:id="rId3"/>
    <p:sldLayoutId id="2147483736" r:id="rId4"/>
    <p:sldLayoutId id="2147483737" r:id="rId5"/>
    <p:sldLayoutId id="2147483730" r:id="rId6"/>
    <p:sldLayoutId id="2147483738" r:id="rId7"/>
    <p:sldLayoutId id="2147483731" r:id="rId8"/>
    <p:sldLayoutId id="2147483739" r:id="rId9"/>
    <p:sldLayoutId id="2147483732" r:id="rId10"/>
    <p:sldLayoutId id="2147483740" r:id="rId11"/>
    <p:sldLayoutId id="21474837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-109" charset="2"/>
        <a:buChar char=""/>
        <a:defRPr sz="26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533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Work today 					</a:t>
            </a:r>
            <a:r>
              <a:rPr lang="en-US" sz="4000" dirty="0" smtClean="0"/>
              <a:t>2/14</a:t>
            </a:r>
            <a:endParaRPr lang="en-US" sz="4000" dirty="0" smtClean="0"/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533400" y="1447800"/>
            <a:ext cx="8610600" cy="5181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Rough drafts of affidavits due </a:t>
            </a:r>
            <a:r>
              <a:rPr lang="en-US" sz="2000" dirty="0" smtClean="0"/>
              <a:t>(after 2-3 team members read your affidavit and look for inaccuracies; final drafts will be collected on </a:t>
            </a:r>
            <a:r>
              <a:rPr lang="en-US" sz="2000" dirty="0" smtClean="0"/>
              <a:t>Tuesday. </a:t>
            </a:r>
            <a:r>
              <a:rPr lang="en-US" sz="2000" dirty="0" smtClean="0"/>
              <a:t>I will collect them and copy them for the other team.</a:t>
            </a:r>
            <a:r>
              <a:rPr lang="en-US" sz="2800" dirty="0" smtClean="0"/>
              <a:t>)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Lawyers &amp; Witnesses work together on Direct Examination and/or cross examination questions</a:t>
            </a:r>
          </a:p>
          <a:p>
            <a:pPr algn="ctr" eaLnBrk="1" hangingPunct="1">
              <a:buNone/>
            </a:pPr>
            <a:r>
              <a:rPr lang="en-US" sz="2400" b="1" dirty="0" smtClean="0"/>
              <a:t>Remember that both lawyers AND witnesses should have copies of the questions AND </a:t>
            </a:r>
            <a:r>
              <a:rPr lang="en-US" sz="2400" b="1" dirty="0" smtClean="0"/>
              <a:t>answers</a:t>
            </a:r>
          </a:p>
          <a:p>
            <a:pPr algn="ctr" eaLnBrk="1" hangingPunct="1">
              <a:buNone/>
            </a:pPr>
            <a:endParaRPr lang="en-US" sz="2400" dirty="0" smtClean="0"/>
          </a:p>
          <a:p>
            <a:pPr algn="ctr" eaLnBrk="1" hangingPunct="1">
              <a:buNone/>
            </a:pPr>
            <a:r>
              <a:rPr lang="en-US" sz="2400" i="1" dirty="0" smtClean="0"/>
              <a:t>I also need copies of your teams main argument points.  These should have been finalized on Friday/over the weekend.  Remember that EVERYONE should have these points written down.</a:t>
            </a:r>
            <a:endParaRPr lang="en-US" sz="2400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Some points to keep in mind as you draft your examination questions today: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Direct Examination questions </a:t>
            </a:r>
            <a:r>
              <a:rPr lang="en-US" sz="2400" i="1" dirty="0" smtClean="0"/>
              <a:t>are </a:t>
            </a:r>
            <a:r>
              <a:rPr lang="en-US" sz="2400" b="1" i="1" dirty="0" smtClean="0"/>
              <a:t>not</a:t>
            </a:r>
            <a:r>
              <a:rPr lang="en-US" sz="2400" b="1" dirty="0" smtClean="0"/>
              <a:t> </a:t>
            </a:r>
            <a:r>
              <a:rPr lang="en-US" sz="2400" dirty="0" smtClean="0"/>
              <a:t>leading questions.  If you are leading the witness the opposing counsel will most likely object.</a:t>
            </a:r>
          </a:p>
          <a:p>
            <a:pPr>
              <a:buNone/>
            </a:pPr>
            <a:r>
              <a:rPr lang="en-US" sz="2400" dirty="0" smtClean="0"/>
              <a:t>Cross Examination questions </a:t>
            </a:r>
            <a:r>
              <a:rPr lang="en-US" sz="2400" i="1" dirty="0" smtClean="0"/>
              <a:t>should be </a:t>
            </a:r>
            <a:r>
              <a:rPr lang="en-US" sz="2400" dirty="0" smtClean="0"/>
              <a:t>leading.  These will typically require a yes or no response.</a:t>
            </a:r>
          </a:p>
          <a:p>
            <a:pPr>
              <a:buNone/>
            </a:pPr>
            <a:r>
              <a:rPr lang="en-US" sz="2400" i="1" dirty="0" smtClean="0"/>
              <a:t>*Examples of these kinds of questions are in your Mock Trial packet.</a:t>
            </a:r>
          </a:p>
          <a:p>
            <a:pPr>
              <a:buNone/>
            </a:pPr>
            <a:r>
              <a:rPr lang="en-US" sz="2400" dirty="0" smtClean="0"/>
              <a:t>Expert witness testimony needs to be submitted as an “expert testimony.”  A lawyer’s third or fourth question during direct examination should be an address to the judges: “At this time we request that [the witness name] be entered as an expert in [field of expertise].”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dirty="0" smtClean="0"/>
              <a:t>Tonight for homework: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</p:spPr>
        <p:txBody>
          <a:bodyPr/>
          <a:lstStyle/>
          <a:p>
            <a:pPr marL="0" lvl="1" indent="0" eaLnBrk="1" hangingPunct="1"/>
            <a:r>
              <a:rPr lang="en-US" sz="2400" dirty="0" smtClean="0">
                <a:ea typeface="ＭＳ Ｐゴシック" pitchFamily="34" charset="-128"/>
              </a:rPr>
              <a:t>Witnesses: </a:t>
            </a:r>
            <a:r>
              <a:rPr lang="en-US" sz="2400" b="1" u="sng" dirty="0" smtClean="0">
                <a:ea typeface="ＭＳ Ｐゴシック" pitchFamily="34" charset="-128"/>
              </a:rPr>
              <a:t>Final drafts </a:t>
            </a:r>
            <a:r>
              <a:rPr lang="en-US" sz="2400" dirty="0" smtClean="0">
                <a:ea typeface="ＭＳ Ｐゴシック" pitchFamily="34" charset="-128"/>
              </a:rPr>
              <a:t>of affidavits (due </a:t>
            </a:r>
            <a:r>
              <a:rPr lang="en-US" sz="2400" dirty="0" smtClean="0">
                <a:ea typeface="ＭＳ Ｐゴシック" pitchFamily="34" charset="-128"/>
              </a:rPr>
              <a:t>Tuesday)</a:t>
            </a:r>
            <a:endParaRPr lang="en-US" sz="2400" b="1" dirty="0" smtClean="0">
              <a:ea typeface="ＭＳ Ｐゴシック" pitchFamily="34" charset="-128"/>
            </a:endParaRPr>
          </a:p>
          <a:p>
            <a:pPr marL="0" lvl="1" indent="0" eaLnBrk="1" hangingPunct="1"/>
            <a:r>
              <a:rPr lang="en-US" sz="2400" dirty="0" smtClean="0">
                <a:ea typeface="ＭＳ Ｐゴシック" pitchFamily="34" charset="-128"/>
              </a:rPr>
              <a:t>Lawyers: Open &amp; closing statements (rough drafts); direct/cross examination questions &amp; answers (rough drafts)</a:t>
            </a:r>
          </a:p>
          <a:p>
            <a:pPr marL="0" lvl="1" indent="0" eaLnBrk="1" hangingPunct="1"/>
            <a:endParaRPr lang="en-US" sz="2400" dirty="0" smtClean="0"/>
          </a:p>
          <a:p>
            <a:pPr marL="320675" lvl="1" indent="0"/>
            <a:r>
              <a:rPr lang="en-US" sz="2100" dirty="0" smtClean="0"/>
              <a:t>Please read about how you will be graded on the “Matrix on Judging Criteria” (the forth to last page in your Mock Trial packet).</a:t>
            </a:r>
          </a:p>
          <a:p>
            <a:pPr marL="320675" lvl="1" indent="0"/>
            <a:r>
              <a:rPr lang="en-US" sz="2100" dirty="0" smtClean="0"/>
              <a:t>Please read “Mock Trial: Procedures” and “Examining Witnesses” (the 2</a:t>
            </a:r>
            <a:r>
              <a:rPr lang="en-US" sz="2100" baseline="30000" dirty="0" smtClean="0"/>
              <a:t>nd</a:t>
            </a:r>
            <a:r>
              <a:rPr lang="en-US" sz="2100" dirty="0" smtClean="0"/>
              <a:t> to last and last page in your Mock Trial packet</a:t>
            </a:r>
            <a:r>
              <a:rPr lang="en-US" sz="2100" dirty="0" smtClean="0"/>
              <a:t>).</a:t>
            </a:r>
            <a:endParaRPr lang="en-US" sz="2100" smtClean="0"/>
          </a:p>
          <a:p>
            <a:pPr marL="320675" lvl="1" indent="0">
              <a:buNone/>
            </a:pPr>
            <a:endParaRPr lang="en-US" sz="2100" dirty="0" smtClean="0"/>
          </a:p>
          <a:p>
            <a:pPr marL="0" indent="0" algn="ctr">
              <a:buNone/>
            </a:pPr>
            <a:r>
              <a:rPr lang="en-US" sz="2400" i="1" dirty="0" smtClean="0"/>
              <a:t>*You may have a quiz on your understanding of these documents tomorrow.*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694</TotalTime>
  <Words>319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Median</vt:lpstr>
      <vt:lpstr>Work today      2/14</vt:lpstr>
      <vt:lpstr>Some points to keep in mind as you draft your examination questions today:</vt:lpstr>
      <vt:lpstr>Tonight for homework:</vt:lpstr>
    </vt:vector>
  </TitlesOfParts>
  <Company>XPSP2VLK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today 05/12/08</dc:title>
  <dc:creator>amaloney</dc:creator>
  <cp:lastModifiedBy>kleekeenan</cp:lastModifiedBy>
  <cp:revision>16</cp:revision>
  <dcterms:created xsi:type="dcterms:W3CDTF">2010-10-26T16:03:12Z</dcterms:created>
  <dcterms:modified xsi:type="dcterms:W3CDTF">2011-02-14T11:19:05Z</dcterms:modified>
</cp:coreProperties>
</file>