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60" r:id="rId2"/>
    <p:sldId id="256" r:id="rId3"/>
    <p:sldId id="259" r:id="rId4"/>
    <p:sldId id="264" r:id="rId5"/>
    <p:sldId id="257" r:id="rId6"/>
    <p:sldId id="262" r:id="rId7"/>
    <p:sldId id="263" r:id="rId8"/>
    <p:sldId id="261"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4B0B5E-B9A7-DB48-870F-C4239A8594F2}" type="datetimeFigureOut">
              <a:rPr lang="en-US" smtClean="0"/>
              <a:pPr/>
              <a:t>10/18/2010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D883FD-9520-AD4D-8F4A-12BC6C9211E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Talk about personification of nature</a:t>
            </a:r>
            <a:r>
              <a:rPr lang="en-US" baseline="0" dirty="0" smtClean="0"/>
              <a:t> versus: </a:t>
            </a:r>
            <a:endParaRPr lang="en-US" dirty="0"/>
          </a:p>
        </p:txBody>
      </p:sp>
      <p:sp>
        <p:nvSpPr>
          <p:cNvPr id="4" name="Slide Number Placeholder 3"/>
          <p:cNvSpPr>
            <a:spLocks noGrp="1"/>
          </p:cNvSpPr>
          <p:nvPr>
            <p:ph type="sldNum" sz="quarter" idx="10"/>
          </p:nvPr>
        </p:nvSpPr>
        <p:spPr/>
        <p:txBody>
          <a:bodyPr/>
          <a:lstStyle/>
          <a:p>
            <a:fld id="{ACD883FD-9520-AD4D-8F4A-12BC6C9211E0}"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FB31D23-9962-0B4B-8B7C-F373E392FA95}" type="datetimeFigureOut">
              <a:rPr lang="en-US" smtClean="0"/>
              <a:pPr/>
              <a:t>10/18/2010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E092E2C3-8915-DC4A-B180-69E5EC700B3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B31D23-9962-0B4B-8B7C-F373E392FA95}" type="datetimeFigureOut">
              <a:rPr lang="en-US" smtClean="0"/>
              <a:pPr/>
              <a:t>10/18/2010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2E2C3-8915-DC4A-B180-69E5EC700B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5FB31D23-9962-0B4B-8B7C-F373E392FA95}" type="datetimeFigureOut">
              <a:rPr lang="en-US" smtClean="0"/>
              <a:pPr/>
              <a:t>10/18/2010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092E2C3-8915-DC4A-B180-69E5EC700B3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FB31D23-9962-0B4B-8B7C-F373E392FA95}" type="datetimeFigureOut">
              <a:rPr lang="en-US" smtClean="0"/>
              <a:pPr/>
              <a:t>10/18/2010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092E2C3-8915-DC4A-B180-69E5EC700B3C}"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FB31D23-9962-0B4B-8B7C-F373E392FA95}" type="datetimeFigureOut">
              <a:rPr lang="en-US" smtClean="0"/>
              <a:pPr/>
              <a:t>10/18/2010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092E2C3-8915-DC4A-B180-69E5EC700B3C}"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5FB31D23-9962-0B4B-8B7C-F373E392FA95}" type="datetimeFigureOut">
              <a:rPr lang="en-US" smtClean="0"/>
              <a:pPr/>
              <a:t>10/18/2010</a:t>
            </a:fld>
            <a:endParaRPr lang="en-US"/>
          </a:p>
        </p:txBody>
      </p:sp>
      <p:sp>
        <p:nvSpPr>
          <p:cNvPr id="10" name="Slide Number Placeholder 9"/>
          <p:cNvSpPr>
            <a:spLocks noGrp="1"/>
          </p:cNvSpPr>
          <p:nvPr>
            <p:ph type="sldNum" sz="quarter" idx="16"/>
          </p:nvPr>
        </p:nvSpPr>
        <p:spPr/>
        <p:txBody>
          <a:bodyPr rtlCol="0"/>
          <a:lstStyle/>
          <a:p>
            <a:fld id="{E092E2C3-8915-DC4A-B180-69E5EC700B3C}"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5FB31D23-9962-0B4B-8B7C-F373E392FA95}" type="datetimeFigureOut">
              <a:rPr lang="en-US" smtClean="0"/>
              <a:pPr/>
              <a:t>10/18/2010</a:t>
            </a:fld>
            <a:endParaRPr lang="en-US"/>
          </a:p>
        </p:txBody>
      </p:sp>
      <p:sp>
        <p:nvSpPr>
          <p:cNvPr id="12" name="Slide Number Placeholder 11"/>
          <p:cNvSpPr>
            <a:spLocks noGrp="1"/>
          </p:cNvSpPr>
          <p:nvPr>
            <p:ph type="sldNum" sz="quarter" idx="16"/>
          </p:nvPr>
        </p:nvSpPr>
        <p:spPr/>
        <p:txBody>
          <a:bodyPr rtlCol="0"/>
          <a:lstStyle/>
          <a:p>
            <a:fld id="{E092E2C3-8915-DC4A-B180-69E5EC700B3C}"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B31D23-9962-0B4B-8B7C-F373E392FA95}" type="datetimeFigureOut">
              <a:rPr lang="en-US" smtClean="0"/>
              <a:pPr/>
              <a:t>10/18/2010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092E2C3-8915-DC4A-B180-69E5EC700B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31D23-9962-0B4B-8B7C-F373E392FA95}" type="datetimeFigureOut">
              <a:rPr lang="en-US" smtClean="0"/>
              <a:pPr/>
              <a:t>10/18/2010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092E2C3-8915-DC4A-B180-69E5EC700B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FB31D23-9962-0B4B-8B7C-F373E392FA95}" type="datetimeFigureOut">
              <a:rPr lang="en-US" smtClean="0"/>
              <a:pPr/>
              <a:t>10/18/2010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092E2C3-8915-DC4A-B180-69E5EC700B3C}"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5FB31D23-9962-0B4B-8B7C-F373E392FA95}" type="datetimeFigureOut">
              <a:rPr lang="en-US" smtClean="0"/>
              <a:pPr/>
              <a:t>10/18/2010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092E2C3-8915-DC4A-B180-69E5EC700B3C}"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FB31D23-9962-0B4B-8B7C-F373E392FA95}" type="datetimeFigureOut">
              <a:rPr lang="en-US" smtClean="0"/>
              <a:pPr/>
              <a:t>10/18/2010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092E2C3-8915-DC4A-B180-69E5EC700B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this a story of the mind or body?</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t>“‘I always ask leave, in the interests of science, to measure the crania of those going out there,’ he said. ‘ And when they come back too?’ I asked. ‘Oh, I never see them,’ he remarked, ‘and, moreover the changes take place inside, you know.’… ‘Are you an alienist?’ I interrupted.  ‘Every doctor should be- a little,’ answered that original imperturbably” (9).</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Clear your desks for a 25 question quiz.</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Swap papers</a:t>
            </a:r>
            <a:endParaRPr lang="en-US" dirty="0"/>
          </a:p>
        </p:txBody>
      </p:sp>
      <p:sp>
        <p:nvSpPr>
          <p:cNvPr id="3" name="Content Placeholder 2"/>
          <p:cNvSpPr>
            <a:spLocks noGrp="1"/>
          </p:cNvSpPr>
          <p:nvPr>
            <p:ph sz="quarter" idx="1"/>
          </p:nvPr>
        </p:nvSpPr>
        <p:spPr/>
        <p:txBody>
          <a:bodyPr/>
          <a:lstStyle/>
          <a:p>
            <a:r>
              <a:rPr lang="en-US" dirty="0" smtClean="0"/>
              <a:t>Grade part 1 questions.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week:</a:t>
            </a:r>
            <a:endParaRPr lang="en-US" dirty="0"/>
          </a:p>
        </p:txBody>
      </p:sp>
      <p:sp>
        <p:nvSpPr>
          <p:cNvPr id="3" name="Content Placeholder 2"/>
          <p:cNvSpPr>
            <a:spLocks noGrp="1"/>
          </p:cNvSpPr>
          <p:nvPr>
            <p:ph sz="quarter" idx="1"/>
          </p:nvPr>
        </p:nvSpPr>
        <p:spPr/>
        <p:txBody>
          <a:bodyPr>
            <a:normAutofit fontScale="92500" lnSpcReduction="20000"/>
          </a:bodyPr>
          <a:lstStyle/>
          <a:p>
            <a:pPr>
              <a:buNone/>
            </a:pPr>
            <a:r>
              <a:rPr lang="en-US" dirty="0" smtClean="0"/>
              <a:t>Each night, reread the section that will be discussed the next day.</a:t>
            </a:r>
          </a:p>
          <a:p>
            <a:pPr>
              <a:buNone/>
            </a:pPr>
            <a:r>
              <a:rPr lang="en-US" dirty="0" smtClean="0">
                <a:solidFill>
                  <a:srgbClr val="FF0000"/>
                </a:solidFill>
              </a:rPr>
              <a:t>Part </a:t>
            </a:r>
            <a:r>
              <a:rPr lang="en-US" dirty="0" smtClean="0">
                <a:solidFill>
                  <a:srgbClr val="FF0000"/>
                </a:solidFill>
              </a:rPr>
              <a:t>2:  27-38 (Tuesday</a:t>
            </a:r>
            <a:r>
              <a:rPr lang="en-US" dirty="0" smtClean="0">
                <a:solidFill>
                  <a:srgbClr val="FF0000"/>
                </a:solidFill>
              </a:rPr>
              <a:t>)</a:t>
            </a:r>
          </a:p>
          <a:p>
            <a:pPr>
              <a:buNone/>
            </a:pPr>
            <a:r>
              <a:rPr lang="en-US" dirty="0" smtClean="0"/>
              <a:t>Close reading: AP Multiple Choice practice</a:t>
            </a:r>
          </a:p>
          <a:p>
            <a:pPr>
              <a:buNone/>
            </a:pPr>
            <a:r>
              <a:rPr lang="en-US" dirty="0" smtClean="0">
                <a:solidFill>
                  <a:srgbClr val="FF0000"/>
                </a:solidFill>
              </a:rPr>
              <a:t>Part </a:t>
            </a:r>
            <a:r>
              <a:rPr lang="en-US" dirty="0" smtClean="0">
                <a:solidFill>
                  <a:srgbClr val="FF0000"/>
                </a:solidFill>
              </a:rPr>
              <a:t>2: 38-50 (Wednesday</a:t>
            </a:r>
            <a:r>
              <a:rPr lang="en-US" dirty="0" smtClean="0">
                <a:solidFill>
                  <a:srgbClr val="FF0000"/>
                </a:solidFill>
              </a:rPr>
              <a:t>)</a:t>
            </a:r>
          </a:p>
          <a:p>
            <a:pPr>
              <a:buNone/>
            </a:pPr>
            <a:r>
              <a:rPr lang="en-US" dirty="0" smtClean="0"/>
              <a:t>Vocabulary Quiz</a:t>
            </a:r>
          </a:p>
          <a:p>
            <a:pPr>
              <a:buNone/>
            </a:pPr>
            <a:r>
              <a:rPr lang="en-US" dirty="0" smtClean="0">
                <a:solidFill>
                  <a:srgbClr val="FF0000"/>
                </a:solidFill>
              </a:rPr>
              <a:t>Part </a:t>
            </a:r>
            <a:r>
              <a:rPr lang="en-US" dirty="0" smtClean="0">
                <a:solidFill>
                  <a:srgbClr val="FF0000"/>
                </a:solidFill>
              </a:rPr>
              <a:t>3: 50-62 (Thursday</a:t>
            </a:r>
            <a:r>
              <a:rPr lang="en-US" dirty="0" smtClean="0">
                <a:solidFill>
                  <a:srgbClr val="FF0000"/>
                </a:solidFill>
              </a:rPr>
              <a:t>)</a:t>
            </a:r>
          </a:p>
          <a:p>
            <a:pPr>
              <a:buNone/>
            </a:pPr>
            <a:r>
              <a:rPr lang="en-US" dirty="0" smtClean="0"/>
              <a:t>Passage Explication</a:t>
            </a:r>
            <a:endParaRPr lang="en-US" dirty="0" smtClean="0"/>
          </a:p>
          <a:p>
            <a:pPr>
              <a:buNone/>
            </a:pPr>
            <a:r>
              <a:rPr lang="en-US" dirty="0" smtClean="0">
                <a:solidFill>
                  <a:srgbClr val="FF0000"/>
                </a:solidFill>
              </a:rPr>
              <a:t>Part 3: 62-72 (Friday</a:t>
            </a:r>
            <a:r>
              <a:rPr lang="en-US" dirty="0" smtClean="0">
                <a:solidFill>
                  <a:srgbClr val="FF0000"/>
                </a:solidFill>
              </a:rPr>
              <a:t>)</a:t>
            </a:r>
          </a:p>
          <a:p>
            <a:pPr>
              <a:buNone/>
            </a:pPr>
            <a:r>
              <a:rPr lang="en-US" dirty="0" smtClean="0"/>
              <a:t>Close reading: AP Multiple Choice </a:t>
            </a:r>
            <a:r>
              <a:rPr lang="en-US" dirty="0" smtClean="0"/>
              <a:t>practice</a:t>
            </a:r>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7675"/>
          </a:xfrm>
        </p:spPr>
        <p:txBody>
          <a:bodyPr>
            <a:normAutofit/>
          </a:bodyPr>
          <a:lstStyle/>
          <a:p>
            <a:r>
              <a:rPr lang="en-US" sz="2500" dirty="0" smtClean="0"/>
              <a:t>Key Facts</a:t>
            </a:r>
            <a:endParaRPr lang="en-US" sz="2500" dirty="0"/>
          </a:p>
        </p:txBody>
      </p:sp>
      <p:sp>
        <p:nvSpPr>
          <p:cNvPr id="3" name="Content Placeholder 2"/>
          <p:cNvSpPr>
            <a:spLocks noGrp="1"/>
          </p:cNvSpPr>
          <p:nvPr>
            <p:ph sz="quarter" idx="1"/>
          </p:nvPr>
        </p:nvSpPr>
        <p:spPr>
          <a:xfrm>
            <a:off x="457200" y="1510748"/>
            <a:ext cx="4038600" cy="5213850"/>
          </a:xfrm>
        </p:spPr>
        <p:txBody>
          <a:bodyPr>
            <a:noAutofit/>
          </a:bodyPr>
          <a:lstStyle/>
          <a:p>
            <a:pPr>
              <a:buNone/>
            </a:pPr>
            <a:r>
              <a:rPr lang="en-US" sz="1400" dirty="0" smtClean="0">
                <a:latin typeface="Calibri (Body)"/>
                <a:cs typeface="Calibri (Body)"/>
              </a:rPr>
              <a:t>Point </a:t>
            </a:r>
            <a:r>
              <a:rPr lang="en-US" sz="1400" dirty="0">
                <a:latin typeface="Calibri (Body)"/>
                <a:cs typeface="Calibri (Body)"/>
              </a:rPr>
              <a:t>of view</a:t>
            </a:r>
          </a:p>
          <a:p>
            <a:pPr>
              <a:buNone/>
            </a:pPr>
            <a:r>
              <a:rPr lang="en-US" sz="1400" dirty="0">
                <a:latin typeface="Calibri (Body)"/>
                <a:cs typeface="Calibri (Body)"/>
              </a:rPr>
              <a:t>· The first narrator speaks in the first-person plural, on behalf of four other passengers who listen </a:t>
            </a:r>
            <a:r>
              <a:rPr lang="en-US" sz="1400" dirty="0" smtClean="0">
                <a:latin typeface="Calibri (Body)"/>
                <a:cs typeface="Calibri (Body)"/>
              </a:rPr>
              <a:t>to Marlow’s </a:t>
            </a:r>
            <a:r>
              <a:rPr lang="en-US" sz="1400" dirty="0">
                <a:latin typeface="Calibri (Body)"/>
                <a:cs typeface="Calibri (Body)"/>
              </a:rPr>
              <a:t>tale. Marlow narrates his story in the first person, describing only what he witnessed and experienced</a:t>
            </a:r>
            <a:r>
              <a:rPr lang="en-US" sz="1400" dirty="0" smtClean="0">
                <a:latin typeface="Calibri (Body)"/>
                <a:cs typeface="Calibri (Body)"/>
              </a:rPr>
              <a:t>, and </a:t>
            </a:r>
            <a:r>
              <a:rPr lang="en-US" sz="1400" dirty="0">
                <a:latin typeface="Calibri (Body)"/>
                <a:cs typeface="Calibri (Body)"/>
              </a:rPr>
              <a:t>providing his own commentary on the story.</a:t>
            </a:r>
            <a:endParaRPr lang="en-US" sz="1400" dirty="0" smtClean="0">
              <a:latin typeface="Calibri (Body)"/>
              <a:cs typeface="Calibri (Body)"/>
            </a:endParaRPr>
          </a:p>
          <a:p>
            <a:pPr>
              <a:buNone/>
            </a:pPr>
            <a:r>
              <a:rPr lang="en-US" sz="1400" dirty="0" smtClean="0">
                <a:latin typeface="Calibri (Body)"/>
                <a:cs typeface="Calibri (Body)"/>
              </a:rPr>
              <a:t>Setting </a:t>
            </a:r>
            <a:r>
              <a:rPr lang="en-US" sz="1400" dirty="0">
                <a:latin typeface="Calibri (Body)"/>
                <a:cs typeface="Calibri (Body)"/>
              </a:rPr>
              <a:t>(time)</a:t>
            </a:r>
          </a:p>
          <a:p>
            <a:pPr>
              <a:buNone/>
            </a:pPr>
            <a:r>
              <a:rPr lang="en-US" sz="1400" dirty="0">
                <a:latin typeface="Calibri (Body)"/>
                <a:cs typeface="Calibri (Body)"/>
              </a:rPr>
              <a:t>· Latter part of the nineteenth century, probably sometime between 1876 and 1892</a:t>
            </a:r>
          </a:p>
          <a:p>
            <a:pPr>
              <a:buNone/>
            </a:pPr>
            <a:r>
              <a:rPr lang="en-US" sz="1400" dirty="0">
                <a:latin typeface="Calibri (Body)"/>
                <a:cs typeface="Calibri (Body)"/>
              </a:rPr>
              <a:t>Setting (place)</a:t>
            </a:r>
          </a:p>
          <a:p>
            <a:pPr>
              <a:buNone/>
            </a:pPr>
            <a:r>
              <a:rPr lang="en-US" sz="1400" dirty="0">
                <a:latin typeface="Calibri (Body)"/>
                <a:cs typeface="Calibri (Body)"/>
              </a:rPr>
              <a:t>· Opens on the Thames River outside London, where Marlow is telling the story that makes up Heart </a:t>
            </a:r>
            <a:r>
              <a:rPr lang="en-US" sz="1400" dirty="0" smtClean="0">
                <a:latin typeface="Calibri (Body)"/>
                <a:cs typeface="Calibri (Body)"/>
              </a:rPr>
              <a:t>of Darkness</a:t>
            </a:r>
            <a:r>
              <a:rPr lang="en-US" sz="1400" dirty="0">
                <a:latin typeface="Calibri (Body)"/>
                <a:cs typeface="Calibri (Body)"/>
              </a:rPr>
              <a:t>. Events of the story take place in Brussels, at the Company’s offices, and in the Congo, then </a:t>
            </a:r>
            <a:r>
              <a:rPr lang="en-US" sz="1400" dirty="0" smtClean="0">
                <a:latin typeface="Calibri (Body)"/>
                <a:cs typeface="Calibri (Body)"/>
              </a:rPr>
              <a:t>a Belgian </a:t>
            </a:r>
            <a:r>
              <a:rPr lang="en-US" sz="1400" dirty="0">
                <a:latin typeface="Calibri (Body)"/>
                <a:cs typeface="Calibri (Body)"/>
              </a:rPr>
              <a:t>territory</a:t>
            </a:r>
            <a:r>
              <a:rPr lang="en-US" sz="1400" dirty="0" smtClean="0">
                <a:latin typeface="Calibri (Body)"/>
                <a:cs typeface="Calibri (Body)"/>
              </a:rPr>
              <a:t>.</a:t>
            </a:r>
            <a:endParaRPr lang="en-US" sz="1400" dirty="0">
              <a:latin typeface="Calibri (Body)"/>
              <a:cs typeface="Calibri (Body)"/>
            </a:endParaRPr>
          </a:p>
        </p:txBody>
      </p:sp>
      <p:sp>
        <p:nvSpPr>
          <p:cNvPr id="4" name="Content Placeholder 3"/>
          <p:cNvSpPr>
            <a:spLocks noGrp="1"/>
          </p:cNvSpPr>
          <p:nvPr>
            <p:ph sz="quarter" idx="2"/>
          </p:nvPr>
        </p:nvSpPr>
        <p:spPr>
          <a:xfrm>
            <a:off x="4704522" y="689114"/>
            <a:ext cx="3982278" cy="5437050"/>
          </a:xfrm>
        </p:spPr>
        <p:txBody>
          <a:bodyPr>
            <a:normAutofit fontScale="25000" lnSpcReduction="20000"/>
          </a:bodyPr>
          <a:lstStyle/>
          <a:p>
            <a:pPr>
              <a:buNone/>
            </a:pPr>
            <a:r>
              <a:rPr lang="en-US" sz="5600" dirty="0" smtClean="0">
                <a:latin typeface="Calibri (Body)"/>
                <a:cs typeface="Calibri (Body)"/>
              </a:rPr>
              <a:t>Protagonist</a:t>
            </a:r>
          </a:p>
          <a:p>
            <a:pPr>
              <a:buNone/>
            </a:pPr>
            <a:r>
              <a:rPr lang="en-US" sz="5600" dirty="0" smtClean="0">
                <a:latin typeface="Calibri (Body)"/>
                <a:cs typeface="Calibri (Body)"/>
              </a:rPr>
              <a:t>· </a:t>
            </a:r>
            <a:r>
              <a:rPr lang="en-US" sz="5600" dirty="0" smtClean="0">
                <a:latin typeface="Calibri (Body)"/>
                <a:cs typeface="Calibri (Body)"/>
              </a:rPr>
              <a:t>Marlow</a:t>
            </a:r>
          </a:p>
          <a:p>
            <a:pPr>
              <a:buNone/>
            </a:pPr>
            <a:endParaRPr lang="en-US" sz="5600" dirty="0" smtClean="0">
              <a:latin typeface="Calibri (Body)"/>
            </a:endParaRPr>
          </a:p>
          <a:p>
            <a:pPr>
              <a:buNone/>
            </a:pPr>
            <a:endParaRPr lang="en-US" sz="5600" dirty="0" smtClean="0"/>
          </a:p>
          <a:p>
            <a:pPr>
              <a:buNone/>
            </a:pPr>
            <a:r>
              <a:rPr lang="en-US" sz="5600" dirty="0" smtClean="0"/>
              <a:t>Motifs</a:t>
            </a:r>
          </a:p>
          <a:p>
            <a:pPr>
              <a:buNone/>
            </a:pPr>
            <a:r>
              <a:rPr lang="en-US" sz="5600" dirty="0" smtClean="0"/>
              <a:t>· Darkness (very seldom opposed by light), interiors vs. surfaces (kernel/shell, coast/inland, station/forest, etc.), ironic understatement, hyperbolic language, inability to find words to describe situation adequately, images of ridiculous waste, upriver vs. downriver/toward and away from Kurtz/away from and back toward civilization (quest or journey structure)</a:t>
            </a:r>
          </a:p>
          <a:p>
            <a:pPr>
              <a:buNone/>
            </a:pPr>
            <a:r>
              <a:rPr lang="en-US" sz="5600" dirty="0" smtClean="0"/>
              <a:t>Symbols</a:t>
            </a:r>
          </a:p>
          <a:p>
            <a:pPr>
              <a:buNone/>
            </a:pPr>
            <a:r>
              <a:rPr lang="en-US" sz="5600" dirty="0" smtClean="0"/>
              <a:t>· Rivers, fog, women (Kurtz’s Intended, his African mistress), French warship shelling forested coast, grove of death, severed heads on fence posts, Kurtz’s “Report,” dead helmsman, maps, “white sepulcher” of Brussels, knitting women in Company offices, man trying to fill bucket with hole in it</a:t>
            </a:r>
          </a:p>
          <a:p>
            <a:pPr>
              <a:buNone/>
            </a:pPr>
            <a:r>
              <a:rPr lang="en-US" sz="5600" dirty="0" smtClean="0"/>
              <a:t>Foreshadowing</a:t>
            </a:r>
          </a:p>
          <a:p>
            <a:pPr>
              <a:buNone/>
            </a:pPr>
            <a:r>
              <a:rPr lang="en-US" sz="5600" dirty="0" smtClean="0"/>
              <a:t>· Permeates every moment of the narrative—mostly operates on the level of imagery, which is consistently dark, gloomy, and threatening</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lvl="0">
              <a:buNone/>
            </a:pPr>
            <a:r>
              <a:rPr lang="en-US" dirty="0" smtClean="0"/>
              <a:t>Conrad uses several image clusters in </a:t>
            </a:r>
            <a:r>
              <a:rPr lang="en-US" u="sng" dirty="0" smtClean="0"/>
              <a:t>Heart of Darkness</a:t>
            </a:r>
            <a:r>
              <a:rPr lang="en-US" dirty="0" smtClean="0"/>
              <a:t> – images of brightness, gloom, isolation, madness, physical decomposition, [diabolism, and violent death].  </a:t>
            </a:r>
          </a:p>
          <a:p>
            <a:pPr lvl="0">
              <a:buNone/>
            </a:pPr>
            <a:r>
              <a:rPr lang="en-US" dirty="0" smtClean="0"/>
              <a:t>Choose one of these images and mark </a:t>
            </a:r>
            <a:r>
              <a:rPr lang="en-US" b="1" u="sng" dirty="0" smtClean="0"/>
              <a:t>four </a:t>
            </a:r>
            <a:r>
              <a:rPr lang="en-US" dirty="0" smtClean="0"/>
              <a:t>specific examples of the image cluster in the text.  (everyone should chose a different image cluster.)</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r>
              <a:rPr lang="en-US" sz="3500" dirty="0" smtClean="0"/>
              <a:t>images of brightness, gloom, isolation, madness, physical decomposition</a:t>
            </a:r>
            <a:endParaRPr lang="en-US" sz="3500" dirty="0"/>
          </a:p>
        </p:txBody>
      </p:sp>
      <p:graphicFrame>
        <p:nvGraphicFramePr>
          <p:cNvPr id="4" name="Content Placeholder 3"/>
          <p:cNvGraphicFramePr>
            <a:graphicFrameLocks noGrp="1"/>
          </p:cNvGraphicFramePr>
          <p:nvPr>
            <p:ph sz="quarter" idx="1"/>
          </p:nvPr>
        </p:nvGraphicFramePr>
        <p:xfrm>
          <a:off x="457200" y="1600200"/>
          <a:ext cx="7931135" cy="4297680"/>
        </p:xfrm>
        <a:graphic>
          <a:graphicData uri="http://schemas.openxmlformats.org/drawingml/2006/table">
            <a:tbl>
              <a:tblPr firstRow="1" bandRow="1">
                <a:tableStyleId>{5C22544A-7EE6-4342-B048-85BDC9FD1C3A}</a:tableStyleId>
              </a:tblPr>
              <a:tblGrid>
                <a:gridCol w="1586227"/>
                <a:gridCol w="1586227"/>
                <a:gridCol w="1586227"/>
                <a:gridCol w="1586227"/>
                <a:gridCol w="1586227"/>
              </a:tblGrid>
              <a:tr h="370840">
                <a:tc>
                  <a:txBody>
                    <a:bodyPr/>
                    <a:lstStyle/>
                    <a:p>
                      <a:r>
                        <a:rPr lang="en-US" dirty="0" smtClean="0"/>
                        <a:t>Brightness</a:t>
                      </a:r>
                      <a:endParaRPr lang="en-US" dirty="0"/>
                    </a:p>
                  </a:txBody>
                  <a:tcPr/>
                </a:tc>
                <a:tc>
                  <a:txBody>
                    <a:bodyPr/>
                    <a:lstStyle/>
                    <a:p>
                      <a:r>
                        <a:rPr lang="en-US" dirty="0" smtClean="0"/>
                        <a:t>Gloom</a:t>
                      </a:r>
                      <a:endParaRPr lang="en-US" dirty="0"/>
                    </a:p>
                  </a:txBody>
                  <a:tcPr/>
                </a:tc>
                <a:tc>
                  <a:txBody>
                    <a:bodyPr/>
                    <a:lstStyle/>
                    <a:p>
                      <a:r>
                        <a:rPr lang="en-US" dirty="0" smtClean="0"/>
                        <a:t>Isolation</a:t>
                      </a:r>
                      <a:endParaRPr lang="en-US" dirty="0"/>
                    </a:p>
                  </a:txBody>
                  <a:tcPr/>
                </a:tc>
                <a:tc>
                  <a:txBody>
                    <a:bodyPr/>
                    <a:lstStyle/>
                    <a:p>
                      <a:r>
                        <a:rPr lang="en-US" dirty="0" smtClean="0"/>
                        <a:t>Madness</a:t>
                      </a:r>
                      <a:endParaRPr lang="en-US" dirty="0"/>
                    </a:p>
                  </a:txBody>
                  <a:tcPr/>
                </a:tc>
                <a:tc>
                  <a:txBody>
                    <a:bodyPr/>
                    <a:lstStyle/>
                    <a:p>
                      <a:r>
                        <a:rPr lang="en-US" dirty="0" smtClean="0"/>
                        <a:t>Physical</a:t>
                      </a:r>
                      <a:r>
                        <a:rPr lang="en-US" baseline="0" dirty="0" smtClean="0"/>
                        <a:t> decomposition</a:t>
                      </a:r>
                      <a:endParaRPr lang="en-US" dirty="0"/>
                    </a:p>
                  </a:txBody>
                  <a:tcPr/>
                </a:tc>
              </a:tr>
              <a:tr h="370840">
                <a:tc>
                  <a:txBody>
                    <a:bodyPr/>
                    <a:lstStyle/>
                    <a:p>
                      <a:endParaRPr lang="en-US"/>
                    </a:p>
                  </a:txBody>
                  <a:tcPr/>
                </a:tc>
                <a:tc>
                  <a:txBody>
                    <a:bodyPr/>
                    <a:lstStyle/>
                    <a:p>
                      <a:endParaRPr lang="en-US" dirty="0"/>
                    </a:p>
                  </a:txBody>
                  <a:tcPr/>
                </a:tc>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Multiple Choice passages</a:t>
            </a:r>
            <a:endParaRPr lang="en-US" dirty="0"/>
          </a:p>
        </p:txBody>
      </p:sp>
      <p:sp>
        <p:nvSpPr>
          <p:cNvPr id="3" name="Content Placeholder 2"/>
          <p:cNvSpPr>
            <a:spLocks noGrp="1"/>
          </p:cNvSpPr>
          <p:nvPr>
            <p:ph sz="quarter" idx="1"/>
          </p:nvPr>
        </p:nvSpPr>
        <p:spPr/>
        <p:txBody>
          <a:bodyPr/>
          <a:lstStyle/>
          <a:p>
            <a:pPr>
              <a:buNone/>
            </a:pPr>
            <a:r>
              <a:rPr lang="en-US" dirty="0" smtClean="0"/>
              <a:t>Read both passages and answer the ten multiple choice questions.  Next to each answer option write why or why not the answer option is not correct.</a:t>
            </a:r>
          </a:p>
          <a:p>
            <a:pPr>
              <a:buNone/>
            </a:pPr>
            <a:r>
              <a:rPr lang="en-US" dirty="0" smtClean="0"/>
              <a:t>These will be graded and counted as a quiz grade.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94</TotalTime>
  <Words>571</Words>
  <Application>Microsoft Office PowerPoint</Application>
  <PresentationFormat>On-screen Show (4:3)</PresentationFormat>
  <Paragraphs>56</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Median</vt:lpstr>
      <vt:lpstr>Is this a story of the mind or body?</vt:lpstr>
      <vt:lpstr>Clear your desks for a 25 question quiz.</vt:lpstr>
      <vt:lpstr>Swap papers</vt:lpstr>
      <vt:lpstr>This week:</vt:lpstr>
      <vt:lpstr>Key Facts</vt:lpstr>
      <vt:lpstr>Slide 6</vt:lpstr>
      <vt:lpstr>images of brightness, gloom, isolation, madness, physical decomposition</vt:lpstr>
      <vt:lpstr>Multiple Choice passages</vt:lpstr>
    </vt:vector>
  </TitlesOfParts>
  <Company>Tufts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Kira LeeKeenan</dc:creator>
  <cp:lastModifiedBy>kleekeenan</cp:lastModifiedBy>
  <cp:revision>6</cp:revision>
  <dcterms:created xsi:type="dcterms:W3CDTF">2010-10-18T12:16:04Z</dcterms:created>
  <dcterms:modified xsi:type="dcterms:W3CDTF">2010-10-18T16:13:40Z</dcterms:modified>
</cp:coreProperties>
</file>