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64" r:id="rId5"/>
    <p:sldId id="259" r:id="rId6"/>
    <p:sldId id="260" r:id="rId7"/>
    <p:sldId id="261" r:id="rId8"/>
    <p:sldId id="267" r:id="rId9"/>
    <p:sldId id="262" r:id="rId10"/>
    <p:sldId id="266" r:id="rId11"/>
    <p:sldId id="263" r:id="rId12"/>
    <p:sldId id="265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C554004E-2478-184B-8C54-B4933500604A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AABE97F1-65F4-BD43-BB6B-E28FC914B9C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53E114-351D-8E4B-ADD5-A40917CB88AE}" type="datetimeFigureOut">
              <a:rPr lang="en-US" smtClean="0"/>
              <a:pPr/>
              <a:t>10/6/2010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20AA0-A035-F546-8D62-E30F7C65F3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1598 – means a traitor; scoundrel, evil, wicked;</a:t>
            </a:r>
            <a:r>
              <a:rPr lang="en-US" baseline="0" dirty="0" smtClean="0"/>
              <a:t> a person guilty of committing heinous crimes (5)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20AA0-A035-F546-8D62-E30F7C65F3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</a:t>
            </a:r>
            <a:r>
              <a:rPr lang="en-US" baseline="0" dirty="0" smtClean="0"/>
              <a:t> two more examples for each character (10m; 10m)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20AA0-A035-F546-8D62-E30F7C65F35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20 </a:t>
            </a:r>
            <a:r>
              <a:rPr lang="en-US" dirty="0" err="1" smtClean="0"/>
              <a:t>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20AA0-A035-F546-8D62-E30F7C65F35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Stereotype – based</a:t>
            </a:r>
            <a:r>
              <a:rPr lang="en-US" baseline="0" dirty="0" smtClean="0"/>
              <a:t> on Act I, Scene I</a:t>
            </a:r>
          </a:p>
          <a:p>
            <a:r>
              <a:rPr lang="en-US" baseline="0" dirty="0" smtClean="0"/>
              <a:t>Reality, what is learned in Act I, Scene 2-3 (5m)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20AA0-A035-F546-8D62-E30F7C65F35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(5)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20AA0-A035-F546-8D62-E30F7C65F35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20AA0-A035-F546-8D62-E30F7C65F35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10m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420AA0-A035-F546-8D62-E30F7C65F35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738" y="1295400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E1A86B-030F-2A4E-BAE4-687CBBF6B91F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5A50A9-92C0-424F-B36A-6958123861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3F4026-0D2F-C640-9990-043D7FCDE46F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473E9-8338-394F-AB6F-8949EDCEE7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1D9B60-2A04-0448-BCBD-61D7D9563400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F048D-47F4-7647-97BE-9F384F42DA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ADF61B-85B4-0F41-838D-574C0E4D1351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810615-0D0F-734A-9BCC-295BD8198E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F5124D-2C2C-7048-AF65-B5E938CC22FB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34E116-DA70-F34E-8F32-C3F9359E77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052644AB-2AE3-5947-AAA1-649BB81E835F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01896561-0638-E84C-8F7A-FF5CAE6123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6498708-6D0E-704D-BFE6-E564BDB2878F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89E685-1E37-2F4A-87A9-5AE52CE7E75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D62804-7241-B741-B067-25170EA0DE49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8CD58-BED7-9049-BCBF-F18CDE08AE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3D9385-9EAF-5445-ADB3-40AEC5ED6554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2F0CF3-62EB-8E4A-AF25-0460256929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37197E-EB3C-6E40-971B-C014739A49B0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5C1C62-CBF8-C643-B6C5-8BE7E5CDCB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E16170-78A1-6240-BA51-59D56E48ABCB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446723-2E76-4541-BC8B-CDEDE93427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597C44-FE49-0046-A8A3-7F7784293E94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77A8F-D33F-524F-9C0B-8666F71D2E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49275" y="107950"/>
            <a:ext cx="80422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49275" y="1600200"/>
            <a:ext cx="804227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275" y="6275388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00BF673-FA2C-434D-B272-33C94706A662}" type="datetime1">
              <a:rPr lang="en-US"/>
              <a:pPr/>
              <a:t>10/6/2010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113" y="6275388"/>
            <a:ext cx="48402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813" y="6275388"/>
            <a:ext cx="990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81773B3-AB85-9846-BB50-B193CE5B0B9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4" r:id="rId2"/>
    <p:sldLayoutId id="2147483683" r:id="rId3"/>
    <p:sldLayoutId id="2147483682" r:id="rId4"/>
    <p:sldLayoutId id="2147483681" r:id="rId5"/>
    <p:sldLayoutId id="2147483680" r:id="rId6"/>
    <p:sldLayoutId id="2147483679" r:id="rId7"/>
    <p:sldLayoutId id="2147483678" r:id="rId8"/>
    <p:sldLayoutId id="2147483677" r:id="rId9"/>
    <p:sldLayoutId id="2147483676" r:id="rId10"/>
    <p:sldLayoutId id="2147483675" r:id="rId11"/>
    <p:sldLayoutId id="2147483674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600">
          <a:solidFill>
            <a:schemeClr val="accent1"/>
          </a:solidFill>
          <a:latin typeface="News Gothic MT" charset="0"/>
          <a:ea typeface="ＭＳ Ｐゴシック" charset="-128"/>
          <a:cs typeface="ＭＳ Ｐゴシック" charset="-128"/>
        </a:defRPr>
      </a:lvl9pPr>
    </p:titleStyle>
    <p:bodyStyle>
      <a:lvl1pPr marL="349250" indent="-349250" algn="l" rtl="0" fontAlgn="base">
        <a:spcBef>
          <a:spcPts val="20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4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336550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sz="2200"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96837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sz="2000"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1263650" indent="-295275" algn="l" rtl="0" fontAlgn="base">
        <a:spcBef>
          <a:spcPts val="600"/>
        </a:spcBef>
        <a:spcAft>
          <a:spcPct val="0"/>
        </a:spcAft>
        <a:buClr>
          <a:srgbClr val="215D7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546225" indent="-282575" algn="l" rtl="0" fontAlgn="base">
        <a:spcBef>
          <a:spcPts val="600"/>
        </a:spcBef>
        <a:spcAft>
          <a:spcPct val="0"/>
        </a:spcAft>
        <a:buClr>
          <a:srgbClr val="6FB7D7"/>
        </a:buClr>
        <a:buSzPct val="110000"/>
        <a:buFont typeface="Wingdings 2" charset="2"/>
        <a:buChar char="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leme.library.utoronto.ca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hakespeare.clusty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>
          <a:xfrm>
            <a:off x="0" y="1524000"/>
            <a:ext cx="8763000" cy="17256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10/6- Do Now </a:t>
            </a:r>
            <a:br>
              <a:rPr lang="en-US" dirty="0" smtClean="0"/>
            </a:br>
            <a:r>
              <a:rPr lang="en-US" dirty="0" smtClean="0"/>
              <a:t>“Thou art a villain” </a:t>
            </a:r>
            <a:br>
              <a:rPr lang="en-US" dirty="0" smtClean="0"/>
            </a:br>
            <a:r>
              <a:rPr lang="en-US" sz="2800" dirty="0" smtClean="0"/>
              <a:t>(</a:t>
            </a:r>
            <a:r>
              <a:rPr lang="en-US" sz="2800" dirty="0" err="1" smtClean="0"/>
              <a:t>Brabantio</a:t>
            </a:r>
            <a:r>
              <a:rPr lang="en-US" sz="2800" dirty="0" smtClean="0"/>
              <a:t>, </a:t>
            </a:r>
            <a:r>
              <a:rPr lang="en-US" sz="2800" dirty="0" err="1" smtClean="0"/>
              <a:t>I.i</a:t>
            </a:r>
            <a:r>
              <a:rPr lang="en-US" sz="2800" dirty="0" smtClean="0"/>
              <a:t>. 132).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388" y="3298825"/>
            <a:ext cx="6499225" cy="2644775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6FB7D7"/>
              </a:buClr>
              <a:buFont typeface="Arial" charset="0"/>
              <a:buNone/>
            </a:pPr>
            <a:r>
              <a:rPr lang="en-US" sz="2600" dirty="0">
                <a:solidFill>
                  <a:srgbClr val="898989"/>
                </a:solidFill>
                <a:ea typeface="ＭＳ Ｐゴシック" charset="-128"/>
                <a:cs typeface="ＭＳ Ｐゴシック" charset="-128"/>
              </a:rPr>
              <a:t>Writers make choices in their diction </a:t>
            </a:r>
            <a:r>
              <a:rPr lang="en-US" sz="2600" dirty="0" smtClean="0">
                <a:solidFill>
                  <a:srgbClr val="898989"/>
                </a:solidFill>
                <a:ea typeface="ＭＳ Ｐゴシック" charset="-128"/>
                <a:cs typeface="ＭＳ Ｐゴシック" charset="-128"/>
              </a:rPr>
              <a:t>(word choice</a:t>
            </a:r>
            <a:r>
              <a:rPr lang="en-US" sz="2600" dirty="0">
                <a:solidFill>
                  <a:srgbClr val="898989"/>
                </a:solidFill>
                <a:ea typeface="ＭＳ Ｐゴシック" charset="-128"/>
                <a:cs typeface="ＭＳ Ｐゴシック" charset="-128"/>
              </a:rPr>
              <a:t>) to help them develop their ideas.  </a:t>
            </a:r>
          </a:p>
          <a:p>
            <a:pPr>
              <a:lnSpc>
                <a:spcPct val="90000"/>
              </a:lnSpc>
              <a:buClr>
                <a:srgbClr val="6FB7D7"/>
              </a:buClr>
              <a:buFont typeface="Wingdings 2" charset="2"/>
              <a:buNone/>
            </a:pPr>
            <a:r>
              <a:rPr lang="en-US" sz="2600" dirty="0">
                <a:solidFill>
                  <a:srgbClr val="898989"/>
                </a:solidFill>
                <a:ea typeface="ＭＳ Ｐゴシック" charset="-128"/>
                <a:cs typeface="ＭＳ Ｐゴシック" charset="-128"/>
              </a:rPr>
              <a:t>Why is </a:t>
            </a:r>
            <a:r>
              <a:rPr lang="en-US" sz="2600" dirty="0" err="1">
                <a:solidFill>
                  <a:srgbClr val="898989"/>
                </a:solidFill>
                <a:ea typeface="ＭＳ Ｐゴシック" charset="-128"/>
                <a:cs typeface="ＭＳ Ｐゴシック" charset="-128"/>
              </a:rPr>
              <a:t>Brabantio</a:t>
            </a:r>
            <a:r>
              <a:rPr lang="en-US" sz="2600" dirty="0">
                <a:solidFill>
                  <a:srgbClr val="898989"/>
                </a:solidFill>
                <a:ea typeface="ＭＳ Ｐゴシック" charset="-128"/>
                <a:cs typeface="ＭＳ Ｐゴシック" charset="-128"/>
              </a:rPr>
              <a:t> calling </a:t>
            </a:r>
            <a:r>
              <a:rPr lang="en-US" sz="2600" dirty="0" err="1">
                <a:solidFill>
                  <a:srgbClr val="898989"/>
                </a:solidFill>
                <a:ea typeface="ＭＳ Ｐゴシック" charset="-128"/>
                <a:cs typeface="ＭＳ Ｐゴシック" charset="-128"/>
              </a:rPr>
              <a:t>Iago</a:t>
            </a:r>
            <a:r>
              <a:rPr lang="en-US" sz="2600" dirty="0">
                <a:solidFill>
                  <a:srgbClr val="898989"/>
                </a:solidFill>
                <a:ea typeface="ＭＳ Ｐゴシック" charset="-128"/>
                <a:cs typeface="ＭＳ Ｐゴシック" charset="-128"/>
              </a:rPr>
              <a:t> a villain?  Look at the text.  What else could Shakespeare being telling us about </a:t>
            </a:r>
            <a:r>
              <a:rPr lang="en-US" sz="2600" dirty="0" err="1">
                <a:solidFill>
                  <a:srgbClr val="898989"/>
                </a:solidFill>
                <a:ea typeface="ＭＳ Ｐゴシック" charset="-128"/>
                <a:cs typeface="ＭＳ Ｐゴシック" charset="-128"/>
              </a:rPr>
              <a:t>Iago</a:t>
            </a:r>
            <a:r>
              <a:rPr lang="en-US" sz="2600" dirty="0">
                <a:solidFill>
                  <a:srgbClr val="898989"/>
                </a:solidFill>
                <a:ea typeface="ＭＳ Ｐゴシック" charset="-128"/>
                <a:cs typeface="ＭＳ Ｐゴシック" charset="-128"/>
              </a:rPr>
              <a:t>? </a:t>
            </a:r>
            <a:endParaRPr lang="en-US" sz="1700" dirty="0">
              <a:solidFill>
                <a:srgbClr val="898989"/>
              </a:solidFill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At the end of our word study you will be responding to the following questions: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042275" cy="4343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Who uses the word most often? </a:t>
            </a:r>
          </a:p>
          <a:p>
            <a:pPr>
              <a:buNone/>
            </a:pPr>
            <a:r>
              <a:rPr lang="en-US" dirty="0" smtClean="0"/>
              <a:t>How does the connotation of the word change depending on character, act and/or scene? </a:t>
            </a:r>
          </a:p>
          <a:p>
            <a:pPr>
              <a:buNone/>
            </a:pPr>
            <a:r>
              <a:rPr lang="en-US" dirty="0" smtClean="0"/>
              <a:t>Which of the definitions from the OED/AHD and the LEME fits the </a:t>
            </a:r>
            <a:r>
              <a:rPr lang="en-US" dirty="0" err="1" smtClean="0"/>
              <a:t>context(s</a:t>
            </a:r>
            <a:r>
              <a:rPr lang="en-US" dirty="0" smtClean="0"/>
              <a:t>) best? </a:t>
            </a:r>
          </a:p>
          <a:p>
            <a:pPr>
              <a:buNone/>
            </a:pPr>
            <a:r>
              <a:rPr lang="en-US" dirty="0" smtClean="0"/>
              <a:t>How do the alternative meanings make sense within the rest of the play?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Word Words Words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charset="0"/>
              <a:buNone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Group 1: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Honest(-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y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)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charset="0"/>
              <a:buNone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Group 2: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Devil(-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s)(‘s)(-ish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)/ Villain(-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y)(-ous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)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charset="0"/>
              <a:buNone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Group 3: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Honor(-able)(-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s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); Fool(-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ish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) (-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s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) ; Folly (use with “fool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”); </a:t>
            </a:r>
            <a:r>
              <a:rPr lang="en-US" dirty="0" err="1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Jealous(y)(-ies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) </a:t>
            </a:r>
          </a:p>
          <a:p>
            <a:pPr>
              <a:buNone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Group 4: </a:t>
            </a:r>
            <a:r>
              <a:rPr lang="en-US" baseline="0" dirty="0" smtClean="0"/>
              <a:t>Reputation;</a:t>
            </a:r>
            <a:r>
              <a:rPr lang="en-US" dirty="0" smtClean="0"/>
              <a:t> </a:t>
            </a:r>
            <a:r>
              <a:rPr lang="en-US" baseline="0" dirty="0" smtClean="0"/>
              <a:t>Occupation;</a:t>
            </a:r>
            <a:r>
              <a:rPr lang="en-US" dirty="0" smtClean="0"/>
              <a:t> </a:t>
            </a:r>
            <a:r>
              <a:rPr lang="en-US" baseline="0" dirty="0" smtClean="0"/>
              <a:t>Office(-</a:t>
            </a:r>
            <a:r>
              <a:rPr lang="en-US" baseline="0" dirty="0" err="1" smtClean="0"/>
              <a:t>r</a:t>
            </a:r>
            <a:r>
              <a:rPr lang="en-US" baseline="0" dirty="0" smtClean="0"/>
              <a:t>)</a:t>
            </a:r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charset="0"/>
              <a:buNone/>
              <a:defRPr/>
            </a:pP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Group 5: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Lie(be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-);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Begiule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;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Beguil’d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; Deceive; </a:t>
            </a:r>
            <a:r>
              <a:rPr lang="en-US" dirty="0" err="1">
                <a:solidFill>
                  <a:schemeClr val="tx1">
                    <a:lumMod val="65000"/>
                    <a:lumOff val="35000"/>
                  </a:schemeClr>
                </a:solidFill>
                <a:ea typeface="+mn-ea"/>
                <a:cs typeface="+mn-cs"/>
              </a:rPr>
              <a:t>Deceiv’d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dirty="0" smtClean="0"/>
              <a:t>Finish Reading Act. </a:t>
            </a:r>
            <a:r>
              <a:rPr lang="en-US" dirty="0" err="1" smtClean="0"/>
              <a:t>I.iii</a:t>
            </a:r>
            <a:r>
              <a:rPr lang="en-US" dirty="0" smtClean="0"/>
              <a:t>. </a:t>
            </a:r>
          </a:p>
          <a:p>
            <a:pPr marL="457200" indent="-457200">
              <a:buNone/>
            </a:pPr>
            <a:r>
              <a:rPr lang="en-US" dirty="0" smtClean="0"/>
              <a:t>(For those people who are assigned this act please make sure to complete your presentation assignment AND upload it onto </a:t>
            </a:r>
            <a:r>
              <a:rPr lang="en-US" dirty="0" err="1" smtClean="0"/>
              <a:t>turnitin</a:t>
            </a:r>
            <a:r>
              <a:rPr lang="en-US" dirty="0" smtClean="0"/>
              <a:t>.)</a:t>
            </a:r>
          </a:p>
          <a:p>
            <a:pPr marL="457200" indent="-457200">
              <a:buNone/>
            </a:pPr>
            <a:r>
              <a:rPr lang="en-US" dirty="0" smtClean="0"/>
              <a:t>2. Word Study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eriod"/>
            </a:pPr>
            <a:r>
              <a:rPr lang="en-US" dirty="0"/>
              <a:t>Lines which show </a:t>
            </a:r>
            <a:r>
              <a:rPr lang="en-US" dirty="0" smtClean="0"/>
              <a:t>characterization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dirty="0"/>
              <a:t> Reading Act. </a:t>
            </a:r>
            <a:r>
              <a:rPr lang="en-US" dirty="0" err="1"/>
              <a:t>I.ii</a:t>
            </a:r>
            <a:r>
              <a:rPr lang="en-US" dirty="0"/>
              <a:t> &amp; </a:t>
            </a:r>
            <a:r>
              <a:rPr lang="en-US" dirty="0" err="1"/>
              <a:t>I.iii</a:t>
            </a:r>
            <a:r>
              <a:rPr lang="en-US" dirty="0"/>
              <a:t> 1-196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dirty="0"/>
              <a:t>Stereotype vs. Reality </a:t>
            </a:r>
          </a:p>
          <a:p>
            <a:pPr marL="514350" indent="-514350">
              <a:buFont typeface="Arial" charset="0"/>
              <a:buAutoNum type="arabicPeriod"/>
            </a:pPr>
            <a:r>
              <a:rPr lang="en-US" dirty="0"/>
              <a:t>Let’s watch Act I on film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28600" y="107950"/>
            <a:ext cx="8686800" cy="958850"/>
          </a:xfrm>
        </p:spPr>
        <p:txBody>
          <a:bodyPr/>
          <a:lstStyle/>
          <a:p>
            <a:r>
              <a:rPr lang="en-US" sz="3000"/>
              <a:t>How does Shakespeare develop characterization in the first scene?</a:t>
            </a:r>
          </a:p>
        </p:txBody>
      </p:sp>
      <p:graphicFrame>
        <p:nvGraphicFramePr>
          <p:cNvPr id="16407" name="Group 23"/>
          <p:cNvGraphicFramePr>
            <a:graphicFrameLocks noGrp="1"/>
          </p:cNvGraphicFramePr>
          <p:nvPr>
            <p:ph idx="1"/>
          </p:nvPr>
        </p:nvGraphicFramePr>
        <p:xfrm>
          <a:off x="533400" y="1447799"/>
          <a:ext cx="8042275" cy="5405119"/>
        </p:xfrm>
        <a:graphic>
          <a:graphicData uri="http://schemas.openxmlformats.org/drawingml/2006/table">
            <a:tbl>
              <a:tblPr/>
              <a:tblGrid>
                <a:gridCol w="1608138"/>
                <a:gridCol w="1609725"/>
                <a:gridCol w="1606550"/>
                <a:gridCol w="1609725"/>
                <a:gridCol w="1608137"/>
              </a:tblGrid>
              <a:tr h="465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1. RODERIGO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2. IAGO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3. BRABANTIO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4. Othello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5.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Cassio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9397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“That thou,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Iago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, who hast had my purse/As if the strings were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thine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…” (I.i.2-3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“And I, of who his eyes had seen the proof/At Rhodes, at Cyprus, and on other grounds” (I.i.29-3)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“Zounds, sir, you’re robbed” (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I.i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. 94)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.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“Horribly stuffed with epithets of war” (I.i.15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)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“-great arithmetician” (I.i.20)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228600" y="107950"/>
            <a:ext cx="8686800" cy="958850"/>
          </a:xfrm>
        </p:spPr>
        <p:txBody>
          <a:bodyPr/>
          <a:lstStyle/>
          <a:p>
            <a:r>
              <a:rPr lang="en-US" sz="3000"/>
              <a:t>How does Shakespeare develop characterization in the first scene?</a:t>
            </a:r>
          </a:p>
        </p:txBody>
      </p:sp>
      <p:graphicFrame>
        <p:nvGraphicFramePr>
          <p:cNvPr id="16407" name="Group 23"/>
          <p:cNvGraphicFramePr>
            <a:graphicFrameLocks noGrp="1"/>
          </p:cNvGraphicFramePr>
          <p:nvPr>
            <p:ph idx="1"/>
          </p:nvPr>
        </p:nvGraphicFramePr>
        <p:xfrm>
          <a:off x="533400" y="1447799"/>
          <a:ext cx="8042275" cy="5768867"/>
        </p:xfrm>
        <a:graphic>
          <a:graphicData uri="http://schemas.openxmlformats.org/drawingml/2006/table">
            <a:tbl>
              <a:tblPr/>
              <a:tblGrid>
                <a:gridCol w="1608138"/>
                <a:gridCol w="1609725"/>
                <a:gridCol w="1606550"/>
                <a:gridCol w="1609725"/>
                <a:gridCol w="1608137"/>
              </a:tblGrid>
              <a:tr h="4653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RODERIGO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IAGO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BRABANTIO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Othello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Cassio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9397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“That thou,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Iago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, who hast had my purse/As if the strings were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thine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…” (I.i.2-3)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“I have charged thee not to haunt about my doors./ In honest plainness thou hast heard me day/ My daughter is not for thee” (I.i.107-9)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“And I, of who his eyes had seen the proof/At Rhodes, at Cyprus, and on other grounds” (I.i.29-3)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“Zounds, sir, you’re robbed” (I.i. 94).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“This in Venice.  My house is not a grange” (I.i.119)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“You are a senator” (I.i.133)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“Horribly stuffed with epithets of war” (I.i.15)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“…with a Barbary horse) (I.i.125)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“Are they married, think you?/Truly, I think they are” (I.i.188-190)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“-great arithmetician” (I.i.20)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“A fellow almost damned in a fair wife” (I.i.22)</a:t>
                      </a:r>
                    </a:p>
                  </a:txBody>
                  <a:tcPr marL="89359" marR="8935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914400"/>
          </a:xfrm>
        </p:spPr>
        <p:txBody>
          <a:bodyPr/>
          <a:lstStyle/>
          <a:p>
            <a:r>
              <a:rPr lang="en-US" dirty="0" smtClean="0"/>
              <a:t>Scene Readers </a:t>
            </a:r>
            <a:endParaRPr lang="en-US" dirty="0"/>
          </a:p>
        </p:txBody>
      </p:sp>
      <p:sp>
        <p:nvSpPr>
          <p:cNvPr id="16387" name="Text Placeholder 6"/>
          <p:cNvSpPr>
            <a:spLocks noGrp="1"/>
          </p:cNvSpPr>
          <p:nvPr>
            <p:ph type="body" idx="1"/>
          </p:nvPr>
        </p:nvSpPr>
        <p:spPr>
          <a:xfrm>
            <a:off x="549275" y="1452563"/>
            <a:ext cx="3840163" cy="750887"/>
          </a:xfrm>
        </p:spPr>
        <p:txBody>
          <a:bodyPr rtlCol="0"/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>
                <a:ea typeface="+mn-ea"/>
                <a:cs typeface="+mn-cs"/>
              </a:rPr>
              <a:t>Act 1, Scene 2</a:t>
            </a:r>
          </a:p>
        </p:txBody>
      </p:sp>
      <p:sp>
        <p:nvSpPr>
          <p:cNvPr id="17412" name="Content Placeholder 7"/>
          <p:cNvSpPr>
            <a:spLocks noGrp="1"/>
          </p:cNvSpPr>
          <p:nvPr>
            <p:ph sz="half" idx="2"/>
          </p:nvPr>
        </p:nvSpPr>
        <p:spPr>
          <a:xfrm>
            <a:off x="549275" y="2347913"/>
            <a:ext cx="3840163" cy="359568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/>
              <a:t>Iago - </a:t>
            </a:r>
          </a:p>
          <a:p>
            <a:pPr>
              <a:buFont typeface="Arial" charset="0"/>
              <a:buNone/>
            </a:pPr>
            <a:r>
              <a:rPr lang="en-US"/>
              <a:t>Othello - </a:t>
            </a:r>
          </a:p>
          <a:p>
            <a:pPr>
              <a:buFont typeface="Arial" charset="0"/>
              <a:buNone/>
            </a:pPr>
            <a:r>
              <a:rPr lang="en-US"/>
              <a:t>Cassio - </a:t>
            </a:r>
          </a:p>
          <a:p>
            <a:pPr>
              <a:buFont typeface="Arial" charset="0"/>
              <a:buNone/>
            </a:pPr>
            <a:r>
              <a:rPr lang="en-US"/>
              <a:t>Roderigo/Officer - </a:t>
            </a:r>
          </a:p>
          <a:p>
            <a:pPr>
              <a:buFont typeface="Arial" charset="0"/>
              <a:buNone/>
            </a:pPr>
            <a:r>
              <a:rPr lang="en-US"/>
              <a:t>Brabantio - </a:t>
            </a:r>
          </a:p>
          <a:p>
            <a:pPr>
              <a:buFont typeface="Arial" charset="0"/>
              <a:buNone/>
            </a:pPr>
            <a:endParaRPr lang="en-US"/>
          </a:p>
        </p:txBody>
      </p:sp>
      <p:sp>
        <p:nvSpPr>
          <p:cNvPr id="16389" name="Text Placeholder 8"/>
          <p:cNvSpPr>
            <a:spLocks noGrp="1"/>
          </p:cNvSpPr>
          <p:nvPr>
            <p:ph type="body" sz="quarter" idx="3"/>
          </p:nvPr>
        </p:nvSpPr>
        <p:spPr>
          <a:xfrm>
            <a:off x="4751388" y="1452563"/>
            <a:ext cx="3840162" cy="750887"/>
          </a:xfrm>
        </p:spPr>
        <p:txBody>
          <a:bodyPr rtlCol="0"/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>
                <a:ea typeface="+mn-ea"/>
                <a:cs typeface="+mn-cs"/>
              </a:rPr>
              <a:t>Act 1, Scene 3, lines 1-196</a:t>
            </a:r>
          </a:p>
        </p:txBody>
      </p:sp>
      <p:sp>
        <p:nvSpPr>
          <p:cNvPr id="17414" name="Content Placeholder 9"/>
          <p:cNvSpPr>
            <a:spLocks noGrp="1"/>
          </p:cNvSpPr>
          <p:nvPr>
            <p:ph sz="quarter" idx="4"/>
          </p:nvPr>
        </p:nvSpPr>
        <p:spPr>
          <a:xfrm>
            <a:off x="4751388" y="2347913"/>
            <a:ext cx="3840162" cy="3595687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dirty="0"/>
              <a:t>Duke – </a:t>
            </a:r>
          </a:p>
          <a:p>
            <a:pPr>
              <a:buFont typeface="Arial" charset="0"/>
              <a:buNone/>
            </a:pPr>
            <a:r>
              <a:rPr lang="en-US" dirty="0"/>
              <a:t>First Senator/Officer –</a:t>
            </a:r>
          </a:p>
          <a:p>
            <a:pPr>
              <a:buFont typeface="Arial" charset="0"/>
              <a:buNone/>
            </a:pPr>
            <a:r>
              <a:rPr lang="en-US" dirty="0"/>
              <a:t>Second Senator – </a:t>
            </a:r>
          </a:p>
          <a:p>
            <a:pPr>
              <a:buFont typeface="Arial" charset="0"/>
              <a:buNone/>
            </a:pPr>
            <a:r>
              <a:rPr lang="en-US" dirty="0"/>
              <a:t>Sailor/Messenger- </a:t>
            </a:r>
          </a:p>
          <a:p>
            <a:pPr>
              <a:buFont typeface="Arial" charset="0"/>
              <a:buNone/>
            </a:pPr>
            <a:r>
              <a:rPr lang="en-US" dirty="0" err="1"/>
              <a:t>Brabantio</a:t>
            </a:r>
            <a:r>
              <a:rPr lang="en-US" dirty="0"/>
              <a:t> – </a:t>
            </a:r>
          </a:p>
          <a:p>
            <a:pPr>
              <a:buFont typeface="Arial" charset="0"/>
              <a:buNone/>
            </a:pPr>
            <a:r>
              <a:rPr lang="en-US" dirty="0"/>
              <a:t>Othello - </a:t>
            </a:r>
          </a:p>
          <a:p>
            <a:pPr>
              <a:buFont typeface="Arial" charset="0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549275" y="107950"/>
            <a:ext cx="8042275" cy="1336675"/>
          </a:xfrm>
        </p:spPr>
        <p:txBody>
          <a:bodyPr/>
          <a:lstStyle/>
          <a:p>
            <a:r>
              <a:rPr lang="en-US"/>
              <a:t>Stereotype vs. Reality</a:t>
            </a:r>
          </a:p>
        </p:txBody>
      </p:sp>
      <p:sp>
        <p:nvSpPr>
          <p:cNvPr id="17411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3840163" cy="1143000"/>
          </a:xfrm>
        </p:spPr>
        <p:txBody>
          <a:bodyPr rtlCol="0"/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 dirty="0">
                <a:ea typeface="+mn-ea"/>
                <a:cs typeface="+mn-cs"/>
              </a:rPr>
              <a:t>Stereotype of </a:t>
            </a:r>
            <a:r>
              <a:rPr lang="en-US" dirty="0" smtClean="0">
                <a:ea typeface="+mn-ea"/>
                <a:cs typeface="+mn-cs"/>
              </a:rPr>
              <a:t>Othello</a:t>
            </a:r>
          </a:p>
        </p:txBody>
      </p:sp>
      <p:sp>
        <p:nvSpPr>
          <p:cNvPr id="18436" name="Content Placeholder 3"/>
          <p:cNvSpPr>
            <a:spLocks noGrp="1"/>
          </p:cNvSpPr>
          <p:nvPr>
            <p:ph sz="half" idx="2"/>
          </p:nvPr>
        </p:nvSpPr>
        <p:spPr>
          <a:xfrm>
            <a:off x="549275" y="2347913"/>
            <a:ext cx="3840163" cy="3595687"/>
          </a:xfrm>
        </p:spPr>
        <p:txBody>
          <a:bodyPr/>
          <a:lstStyle/>
          <a:p>
            <a:endParaRPr lang="en-US"/>
          </a:p>
        </p:txBody>
      </p:sp>
      <p:sp>
        <p:nvSpPr>
          <p:cNvPr id="1741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388" y="1452563"/>
            <a:ext cx="3840162" cy="750887"/>
          </a:xfrm>
        </p:spPr>
        <p:txBody>
          <a:bodyPr rtlCol="0"/>
          <a:lstStyle/>
          <a:p>
            <a:pPr fontAlgn="auto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buFont typeface="Wingdings 2" pitchFamily="18" charset="2"/>
              <a:buNone/>
              <a:defRPr/>
            </a:pPr>
            <a:r>
              <a:rPr lang="en-US" dirty="0">
                <a:ea typeface="+mn-ea"/>
                <a:cs typeface="+mn-cs"/>
              </a:rPr>
              <a:t>Reality of Othello</a:t>
            </a:r>
          </a:p>
        </p:txBody>
      </p:sp>
      <p:sp>
        <p:nvSpPr>
          <p:cNvPr id="18438" name="Content Placeholder 5"/>
          <p:cNvSpPr>
            <a:spLocks noGrp="1"/>
          </p:cNvSpPr>
          <p:nvPr>
            <p:ph sz="quarter" idx="4"/>
          </p:nvPr>
        </p:nvSpPr>
        <p:spPr>
          <a:xfrm>
            <a:off x="4751388" y="2347913"/>
            <a:ext cx="3840162" cy="3595687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Text vs. Film</a:t>
            </a:r>
          </a:p>
        </p:txBody>
      </p:sp>
      <p:sp>
        <p:nvSpPr>
          <p:cNvPr id="19459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n-US" dirty="0"/>
              <a:t>As we watch the DVD </a:t>
            </a:r>
            <a:r>
              <a:rPr lang="en-US" i="1" dirty="0"/>
              <a:t>Othello</a:t>
            </a:r>
            <a:r>
              <a:rPr lang="en-US" dirty="0"/>
              <a:t> take notes on the characters</a:t>
            </a:r>
            <a:r>
              <a:rPr lang="en-US" dirty="0" smtClean="0"/>
              <a:t>.</a:t>
            </a:r>
          </a:p>
          <a:p>
            <a:pPr>
              <a:buFont typeface="Arial" charset="0"/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28600" y="2743200"/>
          <a:ext cx="8077201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886"/>
                <a:gridCol w="1384664"/>
                <a:gridCol w="1271450"/>
                <a:gridCol w="914400"/>
                <a:gridCol w="1524000"/>
                <a:gridCol w="1828801"/>
              </a:tblGrid>
              <a:tr h="1016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Othello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Roderigo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Iago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Brabantio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Desdemona</a:t>
                      </a:r>
                      <a:endParaRPr lang="en-US" dirty="0"/>
                    </a:p>
                  </a:txBody>
                  <a:tcPr/>
                </a:tc>
              </a:tr>
              <a:tr h="1016000">
                <a:tc>
                  <a:txBody>
                    <a:bodyPr/>
                    <a:lstStyle/>
                    <a:p>
                      <a:r>
                        <a:rPr lang="en-US" dirty="0" smtClean="0"/>
                        <a:t>Text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016000">
                <a:tc>
                  <a:txBody>
                    <a:bodyPr/>
                    <a:lstStyle/>
                    <a:p>
                      <a:r>
                        <a:rPr lang="en-US" dirty="0" smtClean="0"/>
                        <a:t>Film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Scene 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042275" cy="4343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Who remembers from yesterday what a scene presentation includes?</a:t>
            </a:r>
          </a:p>
          <a:p>
            <a:pPr marL="457200" indent="-457200">
              <a:buNone/>
            </a:pPr>
            <a:r>
              <a:rPr lang="en-US" dirty="0" smtClean="0"/>
              <a:t>1.  Summary of events and characters (make sure to note changes in characters behavior, relationships, etc.)</a:t>
            </a:r>
          </a:p>
          <a:p>
            <a:pPr marL="457200" indent="-457200">
              <a:buNone/>
            </a:pPr>
            <a:r>
              <a:rPr lang="en-US" dirty="0" smtClean="0"/>
              <a:t>2.  Quotation &amp; line citation (Midterm format: speaker, context, analysis)</a:t>
            </a:r>
          </a:p>
          <a:p>
            <a:pPr marL="457200" indent="-457200">
              <a:buAutoNum type="arabicPeriod" startAt="3"/>
            </a:pPr>
            <a:r>
              <a:rPr lang="en-US" dirty="0" smtClean="0"/>
              <a:t>Prediction or Connection</a:t>
            </a:r>
          </a:p>
          <a:p>
            <a:pPr marL="457200" indent="-457200">
              <a:buAutoNum type="arabicPeriod" startAt="3"/>
            </a:pPr>
            <a:r>
              <a:rPr lang="en-US" dirty="0" smtClean="0"/>
              <a:t>Submit Document onto Turnitin.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549275" y="107950"/>
            <a:ext cx="8042275" cy="577850"/>
          </a:xfrm>
        </p:spPr>
        <p:txBody>
          <a:bodyPr/>
          <a:lstStyle/>
          <a:p>
            <a:r>
              <a:rPr lang="en-US" sz="2500" dirty="0" smtClean="0"/>
              <a:t>Word Study</a:t>
            </a:r>
            <a:endParaRPr lang="en-US" sz="2500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549275" y="685800"/>
            <a:ext cx="8042275" cy="5257800"/>
          </a:xfrm>
        </p:spPr>
        <p:txBody>
          <a:bodyPr wrap="square">
            <a:normAutofit/>
          </a:bodyPr>
          <a:lstStyle/>
          <a:p>
            <a:pPr>
              <a:lnSpc>
                <a:spcPct val="80000"/>
              </a:lnSpc>
              <a:spcAft>
                <a:spcPts val="0"/>
              </a:spcAft>
              <a:buFont typeface="Arial" charset="0"/>
              <a:buNone/>
            </a:pPr>
            <a:r>
              <a:rPr lang="en-US" sz="1700" dirty="0" smtClean="0"/>
              <a:t>1.  </a:t>
            </a:r>
            <a:r>
              <a:rPr lang="en-US" sz="1700" dirty="0"/>
              <a:t>Search LEME for </a:t>
            </a:r>
            <a:r>
              <a:rPr lang="en-US" sz="1700" dirty="0" smtClean="0"/>
              <a:t>meanings/uses </a:t>
            </a:r>
            <a:r>
              <a:rPr lang="en-US" sz="1700" dirty="0"/>
              <a:t>of your word (during the 1500-1650)</a:t>
            </a:r>
          </a:p>
          <a:p>
            <a:pPr>
              <a:lnSpc>
                <a:spcPct val="80000"/>
              </a:lnSpc>
              <a:spcAft>
                <a:spcPts val="0"/>
              </a:spcAft>
              <a:buFont typeface="Arial" charset="0"/>
              <a:buNone/>
            </a:pPr>
            <a:r>
              <a:rPr lang="en-US" sz="1700" dirty="0"/>
              <a:t>LEME website: </a:t>
            </a:r>
            <a:r>
              <a:rPr lang="en-US" sz="1700" dirty="0">
                <a:hlinkClick r:id="rId3"/>
              </a:rPr>
              <a:t>http://leme.library.utoronto.ca</a:t>
            </a:r>
            <a:r>
              <a:rPr lang="en-US" sz="1700" dirty="0" smtClean="0">
                <a:hlinkClick r:id="rId3"/>
              </a:rPr>
              <a:t>/</a:t>
            </a:r>
            <a:endParaRPr lang="en-US" sz="1700" dirty="0" smtClean="0"/>
          </a:p>
          <a:p>
            <a:pPr>
              <a:lnSpc>
                <a:spcPct val="80000"/>
              </a:lnSpc>
              <a:spcAft>
                <a:spcPts val="0"/>
              </a:spcAft>
              <a:buFont typeface="Arial" charset="0"/>
              <a:buNone/>
            </a:pPr>
            <a:r>
              <a:rPr lang="en-US" sz="1700" dirty="0" smtClean="0"/>
              <a:t>This is a multilingual database.  Please record examples that are written in English.</a:t>
            </a:r>
          </a:p>
          <a:p>
            <a:pPr>
              <a:lnSpc>
                <a:spcPct val="80000"/>
              </a:lnSpc>
              <a:spcAft>
                <a:spcPts val="0"/>
              </a:spcAft>
              <a:buFont typeface="Arial" charset="0"/>
              <a:buNone/>
            </a:pPr>
            <a:r>
              <a:rPr lang="en-US" sz="1700" dirty="0" smtClean="0"/>
              <a:t>2. At the top of a clean page in your notebook write: “Word Study”</a:t>
            </a:r>
          </a:p>
          <a:p>
            <a:pPr>
              <a:lnSpc>
                <a:spcPct val="80000"/>
              </a:lnSpc>
              <a:spcAft>
                <a:spcPts val="0"/>
              </a:spcAft>
              <a:buFont typeface="Arial" charset="0"/>
              <a:buAutoNum type="arabicPeriod" startAt="3"/>
            </a:pPr>
            <a:r>
              <a:rPr lang="en-US" sz="1700" dirty="0" smtClean="0"/>
              <a:t>Entry #1:  Write down 3 definitions or examples from the LEME database that give you an untraditional meaning of the word.</a:t>
            </a:r>
          </a:p>
          <a:p>
            <a:pPr>
              <a:lnSpc>
                <a:spcPct val="80000"/>
              </a:lnSpc>
              <a:spcAft>
                <a:spcPts val="0"/>
              </a:spcAft>
              <a:buFont typeface="Arial" charset="0"/>
              <a:buAutoNum type="arabicPeriod" startAt="3"/>
            </a:pPr>
            <a:r>
              <a:rPr lang="en-US" sz="1700" dirty="0" smtClean="0"/>
              <a:t>Entry #2:  At </a:t>
            </a:r>
            <a:r>
              <a:rPr lang="en-US" sz="1700" dirty="0"/>
              <a:t>least one definition from</a:t>
            </a:r>
            <a:r>
              <a:rPr lang="en-US" sz="1700" dirty="0" smtClean="0"/>
              <a:t> American Heritage Dictionary or another 21</a:t>
            </a:r>
            <a:r>
              <a:rPr lang="en-US" sz="1700" baseline="30000" dirty="0" smtClean="0"/>
              <a:t>st</a:t>
            </a:r>
            <a:r>
              <a:rPr lang="en-US" sz="1700" dirty="0" smtClean="0"/>
              <a:t> century dictionary.</a:t>
            </a:r>
          </a:p>
          <a:p>
            <a:pPr>
              <a:lnSpc>
                <a:spcPct val="80000"/>
              </a:lnSpc>
              <a:spcAft>
                <a:spcPts val="0"/>
              </a:spcAft>
              <a:buFont typeface="Arial" charset="0"/>
              <a:buNone/>
            </a:pPr>
            <a:r>
              <a:rPr lang="en-US" sz="1700" dirty="0" smtClean="0"/>
              <a:t>5.  Entry #3:  Cite </a:t>
            </a:r>
            <a:r>
              <a:rPr lang="en-US" sz="1700" dirty="0"/>
              <a:t>appearances of your </a:t>
            </a:r>
            <a:r>
              <a:rPr lang="en-US" sz="1700" dirty="0" smtClean="0"/>
              <a:t>words in </a:t>
            </a:r>
            <a:r>
              <a:rPr lang="en-US" sz="1700" b="1" dirty="0" smtClean="0"/>
              <a:t>Act I</a:t>
            </a:r>
            <a:r>
              <a:rPr lang="en-US" sz="1700" dirty="0" smtClean="0"/>
              <a:t>. </a:t>
            </a:r>
            <a:r>
              <a:rPr lang="en-US" sz="1700" dirty="0"/>
              <a:t>(all words are present in Act I).  For each appearance cite the </a:t>
            </a:r>
            <a:r>
              <a:rPr lang="en-US" sz="1700" b="1" dirty="0"/>
              <a:t>location, context, and the speaker</a:t>
            </a:r>
            <a:r>
              <a:rPr lang="en-US" sz="1700" dirty="0"/>
              <a:t>.  In addition include a short one or two sentence </a:t>
            </a:r>
            <a:r>
              <a:rPr lang="en-US" sz="1700" dirty="0" smtClean="0"/>
              <a:t>paraphrase of </a:t>
            </a:r>
            <a:r>
              <a:rPr lang="en-US" sz="1700" dirty="0"/>
              <a:t>what the character is saying.</a:t>
            </a:r>
          </a:p>
          <a:p>
            <a:pPr>
              <a:lnSpc>
                <a:spcPct val="80000"/>
              </a:lnSpc>
              <a:spcAft>
                <a:spcPts val="0"/>
              </a:spcAft>
              <a:buFont typeface="Arial" charset="0"/>
              <a:buNone/>
            </a:pPr>
            <a:r>
              <a:rPr lang="en-US" sz="1700" dirty="0"/>
              <a:t>You can use the Oxford Concordance to find examples of your words in the play.  The Oxford Concordance: </a:t>
            </a:r>
            <a:r>
              <a:rPr lang="en-US" sz="1700" dirty="0">
                <a:hlinkClick r:id="rId4"/>
              </a:rPr>
              <a:t>http://shakespeare.clusty.com</a:t>
            </a:r>
            <a:r>
              <a:rPr lang="en-US" sz="1700" dirty="0" smtClean="0">
                <a:hlinkClick r:id="rId4"/>
              </a:rPr>
              <a:t>/</a:t>
            </a:r>
            <a:endParaRPr lang="en-US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230</TotalTime>
  <Words>909</Words>
  <Application>Microsoft Office PowerPoint</Application>
  <PresentationFormat>On-screen Show (4:3)</PresentationFormat>
  <Paragraphs>107</Paragraphs>
  <Slides>12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Breeze</vt:lpstr>
      <vt:lpstr>10/6- Do Now  “Thou art a villain”  (Brabantio, I.i. 132).</vt:lpstr>
      <vt:lpstr>Agenda</vt:lpstr>
      <vt:lpstr>How does Shakespeare develop characterization in the first scene?</vt:lpstr>
      <vt:lpstr>How does Shakespeare develop characterization in the first scene?</vt:lpstr>
      <vt:lpstr>Scene Readers </vt:lpstr>
      <vt:lpstr>Stereotype vs. Reality</vt:lpstr>
      <vt:lpstr>Text vs. Film</vt:lpstr>
      <vt:lpstr>Scene Presentations</vt:lpstr>
      <vt:lpstr>Word Study</vt:lpstr>
      <vt:lpstr>At the end of our word study you will be responding to the following questions:</vt:lpstr>
      <vt:lpstr>Word Words Words</vt:lpstr>
      <vt:lpstr>Homework</vt:lpstr>
    </vt:vector>
  </TitlesOfParts>
  <Company>Cambridge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“Do Now #3”  Thou art a villain. (Brabantio, I.i. 132)</dc:title>
  <dc:creator>Kira LeeKeenan</dc:creator>
  <cp:lastModifiedBy>kleekeenan</cp:lastModifiedBy>
  <cp:revision>18</cp:revision>
  <dcterms:created xsi:type="dcterms:W3CDTF">2010-10-05T19:25:37Z</dcterms:created>
  <dcterms:modified xsi:type="dcterms:W3CDTF">2010-10-06T13:13:24Z</dcterms:modified>
</cp:coreProperties>
</file>