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7" r:id="rId1"/>
  </p:sldMasterIdLst>
  <p:notesMasterIdLst>
    <p:notesMasterId r:id="rId15"/>
  </p:notesMasterIdLst>
  <p:sldIdLst>
    <p:sldId id="256" r:id="rId2"/>
    <p:sldId id="257" r:id="rId3"/>
    <p:sldId id="258" r:id="rId4"/>
    <p:sldId id="263" r:id="rId5"/>
    <p:sldId id="264" r:id="rId6"/>
    <p:sldId id="265" r:id="rId7"/>
    <p:sldId id="266" r:id="rId8"/>
    <p:sldId id="267" r:id="rId9"/>
    <p:sldId id="268" r:id="rId10"/>
    <p:sldId id="270" r:id="rId11"/>
    <p:sldId id="269" r:id="rId12"/>
    <p:sldId id="271" r:id="rId13"/>
    <p:sldId id="26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2" d="100"/>
          <a:sy n="42" d="100"/>
        </p:scale>
        <p:origin x="-11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7A0BBD-EEF0-0342-A93D-8A547F831943}" type="datetimeFigureOut">
              <a:rPr lang="en-US" smtClean="0"/>
              <a:pPr/>
              <a:t>9/13/2010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770CB5-240B-9245-AFE8-0DCF9884C4E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 student shares out</a:t>
            </a:r>
            <a:endParaRPr lang="en-US" dirty="0"/>
          </a:p>
        </p:txBody>
      </p:sp>
      <p:sp>
        <p:nvSpPr>
          <p:cNvPr id="4" name="Slide Number Placeholder 3"/>
          <p:cNvSpPr>
            <a:spLocks noGrp="1"/>
          </p:cNvSpPr>
          <p:nvPr>
            <p:ph type="sldNum" sz="quarter" idx="10"/>
          </p:nvPr>
        </p:nvSpPr>
        <p:spPr/>
        <p:txBody>
          <a:bodyPr/>
          <a:lstStyle/>
          <a:p>
            <a:fld id="{0F770CB5-240B-9245-AFE8-0DCF9884C4E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70CB5-240B-9245-AFE8-0DCF9884C4E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Period 2- Will, Vicki, Sara,</a:t>
            </a:r>
            <a:r>
              <a:rPr lang="en-US" baseline="0" dirty="0" smtClean="0"/>
              <a:t> Sara, </a:t>
            </a:r>
            <a:r>
              <a:rPr lang="en-US" baseline="0" dirty="0" err="1" smtClean="0"/>
              <a:t>Sohpie</a:t>
            </a:r>
            <a:r>
              <a:rPr lang="en-US" baseline="0" dirty="0" smtClean="0"/>
              <a:t>, </a:t>
            </a:r>
            <a:r>
              <a:rPr lang="en-US" baseline="0" dirty="0" err="1" smtClean="0"/>
              <a:t>octavio</a:t>
            </a:r>
            <a:r>
              <a:rPr lang="en-US" baseline="0" dirty="0" smtClean="0"/>
              <a:t>, </a:t>
            </a:r>
            <a:r>
              <a:rPr lang="en-US" baseline="0" dirty="0" err="1" smtClean="0"/>
              <a:t>nicki</a:t>
            </a:r>
            <a:r>
              <a:rPr lang="en-US" baseline="0" dirty="0" smtClean="0"/>
              <a:t>, </a:t>
            </a:r>
            <a:r>
              <a:rPr lang="en-US" baseline="0" dirty="0" err="1" smtClean="0"/>
              <a:t>jonathan</a:t>
            </a:r>
            <a:r>
              <a:rPr lang="en-US" baseline="0" dirty="0" smtClean="0"/>
              <a:t>, </a:t>
            </a:r>
            <a:r>
              <a:rPr lang="en-US" baseline="0" dirty="0" err="1" smtClean="0"/>
              <a:t>shonda</a:t>
            </a:r>
            <a:r>
              <a:rPr lang="en-US" baseline="0" dirty="0" smtClean="0"/>
              <a:t> (why do you think Achebe is even acknowledges </a:t>
            </a:r>
            <a:r>
              <a:rPr lang="en-US" baseline="0" dirty="0" err="1" smtClean="0"/>
              <a:t>conrad’s</a:t>
            </a:r>
            <a:r>
              <a:rPr lang="en-US" baseline="0" dirty="0" smtClean="0"/>
              <a:t> presence?) Kimberley (check minus), </a:t>
            </a:r>
            <a:r>
              <a:rPr lang="en-US" baseline="0" dirty="0" err="1" smtClean="0"/>
              <a:t>alejandra</a:t>
            </a:r>
            <a:r>
              <a:rPr lang="en-US" baseline="0" dirty="0" smtClean="0"/>
              <a:t>, </a:t>
            </a:r>
            <a:r>
              <a:rPr lang="en-US" baseline="0" dirty="0" err="1" smtClean="0"/>
              <a:t>ashley</a:t>
            </a:r>
            <a:r>
              <a:rPr lang="en-US" baseline="0" dirty="0" smtClean="0"/>
              <a:t>, Alex, </a:t>
            </a:r>
            <a:r>
              <a:rPr lang="en-US" baseline="0" dirty="0" err="1" smtClean="0"/>
              <a:t>caleb</a:t>
            </a:r>
            <a:r>
              <a:rPr lang="en-US" baseline="0" dirty="0" smtClean="0"/>
              <a:t>, </a:t>
            </a:r>
            <a:r>
              <a:rPr lang="en-US" baseline="0" dirty="0" err="1" smtClean="0"/>
              <a:t>christina</a:t>
            </a:r>
            <a:r>
              <a:rPr lang="en-US" baseline="0" dirty="0" smtClean="0"/>
              <a:t>, </a:t>
            </a:r>
            <a:r>
              <a:rPr lang="en-US" baseline="0" dirty="0" err="1" smtClean="0"/>
              <a:t>anna</a:t>
            </a:r>
            <a:r>
              <a:rPr lang="en-US" baseline="0" dirty="0" smtClean="0"/>
              <a:t>, </a:t>
            </a:r>
            <a:r>
              <a:rPr lang="en-US" baseline="0" dirty="0" err="1" smtClean="0"/>
              <a:t>marissa</a:t>
            </a:r>
            <a:r>
              <a:rPr lang="en-US" baseline="0" dirty="0" smtClean="0"/>
              <a:t>, </a:t>
            </a:r>
            <a:r>
              <a:rPr lang="en-US" baseline="0" dirty="0" err="1" smtClean="0"/>
              <a:t>kerri</a:t>
            </a:r>
            <a:r>
              <a:rPr lang="en-US" baseline="0" dirty="0" smtClean="0"/>
              <a:t>,</a:t>
            </a:r>
          </a:p>
          <a:p>
            <a:r>
              <a:rPr lang="en-US" baseline="0" dirty="0" smtClean="0"/>
              <a:t>Period 4: </a:t>
            </a:r>
            <a:r>
              <a:rPr lang="en-US" baseline="0" dirty="0" err="1" smtClean="0"/>
              <a:t>alex</a:t>
            </a:r>
            <a:r>
              <a:rPr lang="en-US" baseline="0" dirty="0" smtClean="0"/>
              <a:t> a. carter, </a:t>
            </a:r>
            <a:r>
              <a:rPr lang="en-US" baseline="0" dirty="0" err="1" smtClean="0"/>
              <a:t>louisa</a:t>
            </a:r>
            <a:r>
              <a:rPr lang="en-US" baseline="0" dirty="0" smtClean="0"/>
              <a:t>, </a:t>
            </a:r>
            <a:r>
              <a:rPr lang="en-US" baseline="0" dirty="0" err="1" smtClean="0"/>
              <a:t>mia</a:t>
            </a:r>
            <a:r>
              <a:rPr lang="en-US" baseline="0" dirty="0" smtClean="0"/>
              <a:t> g. </a:t>
            </a:r>
            <a:r>
              <a:rPr lang="en-US" baseline="0" dirty="0" err="1" smtClean="0"/>
              <a:t>daphne</a:t>
            </a:r>
            <a:r>
              <a:rPr lang="en-US" baseline="0" dirty="0" smtClean="0"/>
              <a:t> (wrote on the board), </a:t>
            </a:r>
            <a:r>
              <a:rPr lang="en-US" baseline="0" dirty="0" err="1" smtClean="0"/>
              <a:t>hana</a:t>
            </a:r>
            <a:r>
              <a:rPr lang="en-US" baseline="0" dirty="0" smtClean="0"/>
              <a:t>, </a:t>
            </a:r>
            <a:r>
              <a:rPr lang="en-US" baseline="0" dirty="0" err="1" smtClean="0"/>
              <a:t>chris</a:t>
            </a:r>
            <a:r>
              <a:rPr lang="en-US" baseline="0" dirty="0" smtClean="0"/>
              <a:t>, </a:t>
            </a:r>
            <a:r>
              <a:rPr lang="en-US" baseline="0" dirty="0" err="1" smtClean="0"/>
              <a:t>shameen</a:t>
            </a:r>
            <a:r>
              <a:rPr lang="en-US" baseline="0" dirty="0" smtClean="0"/>
              <a:t>, </a:t>
            </a:r>
            <a:r>
              <a:rPr lang="en-US" baseline="0" dirty="0" err="1" smtClean="0"/>
              <a:t>mitchell</a:t>
            </a:r>
            <a:r>
              <a:rPr lang="en-US" baseline="0" dirty="0" smtClean="0"/>
              <a:t>, </a:t>
            </a:r>
            <a:r>
              <a:rPr lang="en-US" baseline="0" dirty="0" err="1" smtClean="0"/>
              <a:t>aviva</a:t>
            </a:r>
            <a:r>
              <a:rPr lang="en-US" baseline="0" dirty="0" smtClean="0"/>
              <a:t>, </a:t>
            </a:r>
            <a:r>
              <a:rPr lang="en-US" baseline="0" dirty="0" err="1" smtClean="0"/>
              <a:t>francois</a:t>
            </a:r>
            <a:r>
              <a:rPr lang="en-US" baseline="0" dirty="0" smtClean="0"/>
              <a:t>, </a:t>
            </a:r>
            <a:r>
              <a:rPr lang="en-US" baseline="0" dirty="0" err="1" smtClean="0"/>
              <a:t>jeffrey</a:t>
            </a:r>
            <a:r>
              <a:rPr lang="en-US" baseline="0" dirty="0" smtClean="0"/>
              <a:t>, </a:t>
            </a:r>
            <a:r>
              <a:rPr lang="en-US" baseline="0" dirty="0" err="1" smtClean="0"/>
              <a:t>mia</a:t>
            </a:r>
            <a:r>
              <a:rPr lang="en-US" baseline="0" dirty="0" smtClean="0"/>
              <a:t> r., </a:t>
            </a:r>
            <a:r>
              <a:rPr lang="en-US" baseline="0" dirty="0" err="1" smtClean="0"/>
              <a:t>sam</a:t>
            </a:r>
            <a:r>
              <a:rPr lang="en-US" baseline="0" dirty="0" smtClean="0"/>
              <a:t>, </a:t>
            </a:r>
            <a:r>
              <a:rPr lang="en-US" baseline="0" dirty="0" err="1" smtClean="0"/>
              <a:t>ryan</a:t>
            </a:r>
            <a:r>
              <a:rPr lang="en-US" baseline="0" dirty="0" smtClean="0"/>
              <a:t>, </a:t>
            </a:r>
            <a:r>
              <a:rPr lang="en-US" baseline="0" dirty="0" err="1" smtClean="0"/>
              <a:t>deepshka</a:t>
            </a:r>
            <a:r>
              <a:rPr lang="en-US" baseline="0" dirty="0" smtClean="0"/>
              <a:t>, Kevin, </a:t>
            </a:r>
          </a:p>
        </p:txBody>
      </p:sp>
      <p:sp>
        <p:nvSpPr>
          <p:cNvPr id="4" name="Slide Number Placeholder 3"/>
          <p:cNvSpPr>
            <a:spLocks noGrp="1"/>
          </p:cNvSpPr>
          <p:nvPr>
            <p:ph type="sldNum" sz="quarter" idx="10"/>
          </p:nvPr>
        </p:nvSpPr>
        <p:spPr/>
        <p:txBody>
          <a:bodyPr/>
          <a:lstStyle/>
          <a:p>
            <a:fld id="{0F770CB5-240B-9245-AFE8-0DCF9884C4E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charset="-128"/>
                <a:cs typeface="ＭＳ Ｐゴシック" charset="-128"/>
              </a:rPr>
              <a:t>Look at rubric</a:t>
            </a:r>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772F11-E8CA-1B44-9223-0859A4100A17}" type="slidenum">
              <a:rPr lang="en-US" smtClean="0">
                <a:ea typeface="ＭＳ Ｐゴシック" pitchFamily="-111" charset="-128"/>
                <a:cs typeface="ＭＳ Ｐゴシック" pitchFamily="-111" charset="-128"/>
              </a:rPr>
              <a:pPr fontAlgn="base">
                <a:spcBef>
                  <a:spcPct val="0"/>
                </a:spcBef>
                <a:spcAft>
                  <a:spcPct val="0"/>
                </a:spcAft>
                <a:defRPr/>
              </a:pPr>
              <a:t>5</a:t>
            </a:fld>
            <a:endParaRPr lang="en-US" smtClean="0">
              <a:ea typeface="ＭＳ Ｐゴシック" pitchFamily="-111" charset="-128"/>
              <a:cs typeface="ＭＳ Ｐゴシック" pitchFamily="-11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8FBC14-0C2C-9C45-814E-0D15B8DB2C66}"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FBC14-0C2C-9C45-814E-0D15B8DB2C66}"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FBC14-0C2C-9C45-814E-0D15B8DB2C66}"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FBC14-0C2C-9C45-814E-0D15B8DB2C66}"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BC14-0C2C-9C45-814E-0D15B8DB2C66}"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8FBC14-0C2C-9C45-814E-0D15B8DB2C66}"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8FBC14-0C2C-9C45-814E-0D15B8DB2C66}" type="datetimeFigureOut">
              <a:rPr lang="en-US" smtClean="0"/>
              <a:pPr/>
              <a:t>9/13/2010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8FBC14-0C2C-9C45-814E-0D15B8DB2C66}" type="datetimeFigureOut">
              <a:rPr lang="en-US" smtClean="0"/>
              <a:pPr/>
              <a:t>9/13/2010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FBC14-0C2C-9C45-814E-0D15B8DB2C66}" type="datetimeFigureOut">
              <a:rPr lang="en-US" smtClean="0"/>
              <a:pPr/>
              <a:t>9/13/2010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BC14-0C2C-9C45-814E-0D15B8DB2C66}"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BC14-0C2C-9C45-814E-0D15B8DB2C66}"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F1452-6B48-5046-B7CB-0A72ED9E72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80000"/>
                <a:satMod val="300000"/>
              </a:schemeClr>
            </a:gs>
            <a:gs pos="100000">
              <a:schemeClr val="bg2">
                <a:shade val="30000"/>
                <a:satMod val="200000"/>
              </a:schemeClr>
            </a:gs>
            <a:gs pos="50000">
              <a:schemeClr val="bg2">
                <a:tint val="80000"/>
                <a:satMod val="300000"/>
              </a:schemeClr>
            </a:gs>
            <a:gs pos="75000">
              <a:schemeClr val="bg2">
                <a:tint val="80000"/>
                <a:satMod val="3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FBC14-0C2C-9C45-814E-0D15B8DB2C66}" type="datetimeFigureOut">
              <a:rPr lang="en-US" smtClean="0"/>
              <a:pPr/>
              <a:t>9/13/2010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DF1452-6B48-5046-B7CB-0A72ED9E72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28" y="660400"/>
            <a:ext cx="7772400" cy="1470025"/>
          </a:xfrm>
        </p:spPr>
        <p:txBody>
          <a:bodyPr>
            <a:normAutofit fontScale="90000"/>
          </a:bodyPr>
          <a:lstStyle/>
          <a:p>
            <a:r>
              <a:rPr lang="en-US" dirty="0" smtClean="0"/>
              <a:t>9.13 “Do Now” – Pick up and read Costa’s Levels of Questioning.</a:t>
            </a:r>
            <a:endParaRPr lang="en-US" dirty="0"/>
          </a:p>
        </p:txBody>
      </p:sp>
      <p:sp>
        <p:nvSpPr>
          <p:cNvPr id="3" name="Subtitle 2"/>
          <p:cNvSpPr>
            <a:spLocks noGrp="1"/>
          </p:cNvSpPr>
          <p:nvPr>
            <p:ph type="subTitle" idx="1"/>
          </p:nvPr>
        </p:nvSpPr>
        <p:spPr>
          <a:xfrm>
            <a:off x="832102" y="2598667"/>
            <a:ext cx="7392526" cy="3591417"/>
          </a:xfrm>
        </p:spPr>
        <p:txBody>
          <a:bodyPr>
            <a:normAutofit lnSpcReduction="10000"/>
          </a:bodyPr>
          <a:lstStyle/>
          <a:p>
            <a:r>
              <a:rPr lang="en-US" dirty="0" smtClean="0"/>
              <a:t>Write one Level 2 or Level 3 question on “An Image of Africa” for the class.</a:t>
            </a:r>
          </a:p>
          <a:p>
            <a:r>
              <a:rPr lang="en-US" dirty="0" smtClean="0"/>
              <a:t>If you need help coming up with a question think about what you would ask Chinua Achebe, now that you have read his lecture called “An Image of Africa”, if he stopped by our classroom.</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dirty="0" smtClean="0"/>
              <a:t>Motifs to follow in </a:t>
            </a:r>
            <a:r>
              <a:rPr lang="en-US" i="1" dirty="0" smtClean="0"/>
              <a:t>Things Fall Apart</a:t>
            </a:r>
            <a:r>
              <a:rPr lang="en-US" dirty="0" smtClean="0"/>
              <a:t>:</a:t>
            </a:r>
          </a:p>
        </p:txBody>
      </p:sp>
      <p:sp>
        <p:nvSpPr>
          <p:cNvPr id="25603" name="Rectangle 3"/>
          <p:cNvSpPr>
            <a:spLocks noGrp="1" noChangeArrowheads="1"/>
          </p:cNvSpPr>
          <p:nvPr>
            <p:ph idx="1"/>
          </p:nvPr>
        </p:nvSpPr>
        <p:spPr>
          <a:xfrm>
            <a:off x="457200" y="1417638"/>
            <a:ext cx="8229600" cy="4963411"/>
          </a:xfrm>
        </p:spPr>
        <p:txBody>
          <a:bodyPr>
            <a:normAutofit fontScale="92500" lnSpcReduction="20000"/>
          </a:bodyPr>
          <a:lstStyle/>
          <a:p>
            <a:pPr eaLnBrk="1" hangingPunct="1">
              <a:lnSpc>
                <a:spcPct val="80000"/>
              </a:lnSpc>
              <a:buFont typeface="Wingdings" charset="2"/>
              <a:buNone/>
            </a:pPr>
            <a:r>
              <a:rPr lang="en-US" sz="4000" dirty="0" smtClean="0">
                <a:ea typeface="ＭＳ Ｐゴシック" charset="-128"/>
                <a:cs typeface="ＭＳ Ｐゴシック" charset="-128"/>
              </a:rPr>
              <a:t>What </a:t>
            </a:r>
            <a:r>
              <a:rPr lang="en-US" sz="4000" dirty="0">
                <a:ea typeface="ＭＳ Ｐゴシック" charset="-128"/>
                <a:cs typeface="ＭＳ Ｐゴシック" charset="-128"/>
              </a:rPr>
              <a:t>is taboo/evil</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Mia G., Alex A., </a:t>
            </a:r>
            <a:r>
              <a:rPr lang="en-US" sz="4000" dirty="0" err="1" smtClean="0">
                <a:solidFill>
                  <a:srgbClr val="FF0000"/>
                </a:solidFill>
                <a:ea typeface="ＭＳ Ｐゴシック" charset="-128"/>
                <a:cs typeface="ＭＳ Ｐゴシック" charset="-128"/>
              </a:rPr>
              <a:t>Ahad</a:t>
            </a:r>
            <a:r>
              <a:rPr lang="en-US" sz="4000" dirty="0" smtClean="0">
                <a:solidFill>
                  <a:srgbClr val="FF0000"/>
                </a:solidFill>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Louisa, Nils</a:t>
            </a:r>
            <a:endParaRPr lang="en-US" sz="4000" dirty="0" smtClean="0">
              <a:solidFill>
                <a:srgbClr val="FF0000"/>
              </a:solidFill>
              <a:ea typeface="ＭＳ Ｐゴシック" charset="-128"/>
              <a:cs typeface="ＭＳ Ｐゴシック" charset="-128"/>
            </a:endParaRPr>
          </a:p>
          <a:p>
            <a:pPr eaLnBrk="1" hangingPunct="1">
              <a:lnSpc>
                <a:spcPct val="80000"/>
              </a:lnSpc>
              <a:buFont typeface="Wingdings" charset="2"/>
              <a:buNone/>
            </a:pPr>
            <a:r>
              <a:rPr lang="en-US" sz="4000" dirty="0">
                <a:ea typeface="ＭＳ Ｐゴシック" charset="-128"/>
                <a:cs typeface="ＭＳ Ｐゴシック" charset="-128"/>
              </a:rPr>
              <a:t>Mothers &amp; daughters</a:t>
            </a:r>
            <a:r>
              <a:rPr lang="en-US" sz="4000" dirty="0" smtClean="0">
                <a:ea typeface="ＭＳ Ｐゴシック" charset="-128"/>
                <a:cs typeface="ＭＳ Ｐゴシック" charset="-128"/>
              </a:rPr>
              <a:t>: </a:t>
            </a:r>
            <a:r>
              <a:rPr lang="en-US" sz="4000" dirty="0" err="1" smtClean="0">
                <a:solidFill>
                  <a:srgbClr val="FF0000"/>
                </a:solidFill>
                <a:ea typeface="ＭＳ Ｐゴシック" charset="-128"/>
                <a:cs typeface="ＭＳ Ｐゴシック" charset="-128"/>
              </a:rPr>
              <a:t>Shaniece</a:t>
            </a:r>
            <a:r>
              <a:rPr lang="en-US" sz="4000" dirty="0" smtClean="0">
                <a:solidFill>
                  <a:srgbClr val="FF0000"/>
                </a:solidFill>
                <a:ea typeface="ＭＳ Ｐゴシック" charset="-128"/>
                <a:cs typeface="ＭＳ Ｐゴシック" charset="-128"/>
              </a:rPr>
              <a:t>, Aviva, Mitchell, Carter </a:t>
            </a:r>
          </a:p>
          <a:p>
            <a:pPr>
              <a:lnSpc>
                <a:spcPct val="80000"/>
              </a:lnSpc>
              <a:buNone/>
            </a:pPr>
            <a:r>
              <a:rPr lang="en-US" sz="4000" dirty="0">
                <a:ea typeface="ＭＳ Ｐゴシック" charset="-128"/>
                <a:cs typeface="ＭＳ Ｐゴシック" charset="-128"/>
              </a:rPr>
              <a:t>Fathers &amp; sons</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Alex K., </a:t>
            </a:r>
            <a:r>
              <a:rPr lang="en-US" sz="4000" dirty="0" err="1" smtClean="0">
                <a:solidFill>
                  <a:srgbClr val="FF0000"/>
                </a:solidFill>
                <a:ea typeface="ＭＳ Ｐゴシック" charset="-128"/>
                <a:cs typeface="ＭＳ Ｐゴシック" charset="-128"/>
              </a:rPr>
              <a:t>Deepeksha</a:t>
            </a:r>
            <a:r>
              <a:rPr lang="en-US" sz="4000" dirty="0" smtClean="0">
                <a:solidFill>
                  <a:srgbClr val="FF0000"/>
                </a:solidFill>
                <a:ea typeface="ＭＳ Ｐゴシック" charset="-128"/>
                <a:cs typeface="ＭＳ Ｐゴシック" charset="-128"/>
              </a:rPr>
              <a:t>, Sam R., Ryan </a:t>
            </a:r>
          </a:p>
          <a:p>
            <a:pPr eaLnBrk="1" hangingPunct="1">
              <a:lnSpc>
                <a:spcPct val="80000"/>
              </a:lnSpc>
              <a:buFont typeface="Wingdings" charset="2"/>
              <a:buNone/>
            </a:pPr>
            <a:r>
              <a:rPr lang="en-US" sz="4000" dirty="0">
                <a:ea typeface="ＭＳ Ｐゴシック" charset="-128"/>
                <a:cs typeface="ＭＳ Ｐゴシック" charset="-128"/>
              </a:rPr>
              <a:t>People dissatisfied with their culture</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Jeffrey, </a:t>
            </a:r>
            <a:r>
              <a:rPr lang="en-US" sz="4000" dirty="0" err="1" smtClean="0">
                <a:solidFill>
                  <a:srgbClr val="FF0000"/>
                </a:solidFill>
                <a:ea typeface="ＭＳ Ｐゴシック" charset="-128"/>
                <a:cs typeface="ＭＳ Ｐゴシック" charset="-128"/>
              </a:rPr>
              <a:t>Hana</a:t>
            </a:r>
            <a:r>
              <a:rPr lang="en-US" sz="4000" dirty="0" smtClean="0">
                <a:solidFill>
                  <a:srgbClr val="FF0000"/>
                </a:solidFill>
                <a:ea typeface="ＭＳ Ｐゴシック" charset="-128"/>
                <a:cs typeface="ＭＳ Ｐゴシック" charset="-128"/>
              </a:rPr>
              <a:t>, Daphne, Kevin</a:t>
            </a:r>
          </a:p>
          <a:p>
            <a:pPr eaLnBrk="1" hangingPunct="1">
              <a:lnSpc>
                <a:spcPct val="80000"/>
              </a:lnSpc>
              <a:buFont typeface="Wingdings" charset="2"/>
              <a:buNone/>
            </a:pPr>
            <a:r>
              <a:rPr lang="en-US" sz="4000" dirty="0">
                <a:ea typeface="ＭＳ Ｐゴシック" charset="-128"/>
                <a:cs typeface="ＭＳ Ｐゴシック" charset="-128"/>
              </a:rPr>
              <a:t>Crimes &amp; punishments</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Francois, Mia R., Kelvin, Chris</a:t>
            </a:r>
          </a:p>
          <a:p>
            <a:pPr>
              <a:lnSpc>
                <a:spcPct val="80000"/>
              </a:lnSpc>
              <a:buNone/>
            </a:pPr>
            <a:r>
              <a:rPr lang="en-US" sz="4000" dirty="0" smtClean="0">
                <a:ea typeface="ＭＳ Ｐゴシック" charset="-128"/>
                <a:cs typeface="ＭＳ Ｐゴシック" charset="-128"/>
              </a:rPr>
              <a:t>Weapons: </a:t>
            </a:r>
            <a:r>
              <a:rPr lang="en-US" sz="4000" dirty="0" err="1" smtClean="0">
                <a:solidFill>
                  <a:srgbClr val="FF0000"/>
                </a:solidFill>
                <a:ea typeface="ＭＳ Ｐゴシック" charset="-128"/>
                <a:cs typeface="ＭＳ Ｐゴシック" charset="-128"/>
              </a:rPr>
              <a:t>Shubam</a:t>
            </a:r>
            <a:r>
              <a:rPr lang="en-US" sz="4000" dirty="0" smtClean="0">
                <a:solidFill>
                  <a:srgbClr val="FF0000"/>
                </a:solidFill>
                <a:ea typeface="ＭＳ Ｐゴシック" charset="-128"/>
                <a:cs typeface="ＭＳ Ｐゴシック" charset="-128"/>
              </a:rPr>
              <a:t>, Ivan,, </a:t>
            </a:r>
            <a:r>
              <a:rPr lang="en-US" sz="4000" dirty="0" err="1" smtClean="0">
                <a:solidFill>
                  <a:srgbClr val="FF0000"/>
                </a:solidFill>
                <a:ea typeface="ＭＳ Ｐゴシック" charset="-128"/>
                <a:cs typeface="ＭＳ Ｐゴシック" charset="-128"/>
              </a:rPr>
              <a:t>Shameen</a:t>
            </a:r>
            <a:r>
              <a:rPr lang="en-US" sz="4000" dirty="0" smtClean="0">
                <a:solidFill>
                  <a:srgbClr val="FF0000"/>
                </a:solidFill>
                <a:ea typeface="ＭＳ Ｐゴシック" charset="-128"/>
                <a:cs typeface="ＭＳ Ｐゴシック" charset="-128"/>
              </a:rPr>
              <a:t>, Carlos</a:t>
            </a:r>
            <a:endParaRPr lang="en-US" sz="4000" dirty="0" smtClean="0">
              <a:ea typeface="ＭＳ Ｐゴシック" charset="-128"/>
              <a:cs typeface="ＭＳ Ｐゴシック" charset="-128"/>
            </a:endParaRPr>
          </a:p>
          <a:p>
            <a:pPr eaLnBrk="1" hangingPunct="1">
              <a:lnSpc>
                <a:spcPct val="80000"/>
              </a:lnSpc>
              <a:buFont typeface="Wingdings" charset="2"/>
              <a:buNone/>
            </a:pPr>
            <a:endParaRPr lang="en-US" dirty="0" smtClean="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Example of Tracking a Motif</a:t>
            </a:r>
          </a:p>
        </p:txBody>
      </p:sp>
      <p:graphicFrame>
        <p:nvGraphicFramePr>
          <p:cNvPr id="6182" name="Group 38"/>
          <p:cNvGraphicFramePr>
            <a:graphicFrameLocks noGrp="1"/>
          </p:cNvGraphicFramePr>
          <p:nvPr>
            <p:ph idx="1"/>
          </p:nvPr>
        </p:nvGraphicFramePr>
        <p:xfrm>
          <a:off x="457200" y="1600200"/>
          <a:ext cx="8229600" cy="4799013"/>
        </p:xfrm>
        <a:graphic>
          <a:graphicData uri="http://schemas.openxmlformats.org/drawingml/2006/table">
            <a:tbl>
              <a:tblPr/>
              <a:tblGrid>
                <a:gridCol w="2743200"/>
                <a:gridCol w="2743200"/>
                <a:gridCol w="2743200"/>
              </a:tblGrid>
              <a:tr h="5381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r>
                        <a:rPr kumimoji="0" lang="en-US" sz="14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rPr>
                        <a:t>Page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r>
                        <a:rPr kumimoji="0" lang="en-US" sz="14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rPr>
                        <a:t>Example (quote/ paraphrase)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r>
                        <a:rPr kumimoji="0" lang="en-US" sz="14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rPr>
                        <a:t>Explanation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30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30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40" charset="2"/>
                        <a:buNone/>
                        <a:tabLst/>
                      </a:pPr>
                      <a:endParaRPr kumimoji="0" lang="en-US" sz="2800" b="0" i="0" u="none" strike="noStrike" cap="none" normalizeH="0" baseline="0">
                        <a:ln>
                          <a:noFill/>
                        </a:ln>
                        <a:solidFill>
                          <a:schemeClr val="tx1"/>
                        </a:solidFill>
                        <a:effectLst/>
                        <a:latin typeface="Arial" pitchFamily="40" charset="0"/>
                        <a:ea typeface="ＭＳ Ｐゴシック" pitchFamily="40" charset="-128"/>
                        <a:cs typeface="ＭＳ Ｐゴシック" pitchFamily="4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TFA </a:t>
            </a:r>
            <a:r>
              <a:rPr lang="en-US" dirty="0" smtClean="0"/>
              <a:t>Vocabulary</a:t>
            </a:r>
            <a:endParaRPr lang="en-US" dirty="0"/>
          </a:p>
        </p:txBody>
      </p:sp>
      <p:sp>
        <p:nvSpPr>
          <p:cNvPr id="3" name="Content Placeholder 2"/>
          <p:cNvSpPr>
            <a:spLocks noGrp="1"/>
          </p:cNvSpPr>
          <p:nvPr>
            <p:ph idx="1"/>
          </p:nvPr>
        </p:nvSpPr>
        <p:spPr/>
        <p:txBody>
          <a:bodyPr/>
          <a:lstStyle/>
          <a:p>
            <a:pPr>
              <a:buNone/>
            </a:pPr>
            <a:r>
              <a:rPr lang="en-US" dirty="0" smtClean="0"/>
              <a:t>Paragraphs Due:  Tuesdays</a:t>
            </a:r>
          </a:p>
          <a:p>
            <a:pPr>
              <a:buNone/>
            </a:pPr>
            <a:r>
              <a:rPr lang="en-US" dirty="0" smtClean="0"/>
              <a:t>Quizzes on: Fridays</a:t>
            </a:r>
          </a:p>
          <a:p>
            <a:pPr>
              <a:buNone/>
            </a:pPr>
            <a:endParaRPr lang="en-US" dirty="0" smtClean="0"/>
          </a:p>
          <a:p>
            <a:pPr>
              <a:buNone/>
            </a:pPr>
            <a:r>
              <a:rPr lang="en-US" dirty="0"/>
              <a:t>*</a:t>
            </a:r>
            <a:r>
              <a:rPr lang="en-US" dirty="0" smtClean="0"/>
              <a:t>On the first quiz you get to use your paragraphs!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normAutofit/>
          </a:bodyPr>
          <a:lstStyle/>
          <a:p>
            <a:r>
              <a:rPr lang="en-US" dirty="0" smtClean="0"/>
              <a:t>Using your TFA Vocabulary words and definitions, write a creative paragraph that uses ALL TEN words.</a:t>
            </a:r>
          </a:p>
          <a:p>
            <a:r>
              <a:rPr lang="en-US" dirty="0" smtClean="0"/>
              <a:t>Find examples </a:t>
            </a:r>
            <a:r>
              <a:rPr lang="en-US" dirty="0" smtClean="0"/>
              <a:t>of your motif in the last </a:t>
            </a:r>
            <a:r>
              <a:rPr lang="en-US" dirty="0" smtClean="0"/>
              <a:t>four </a:t>
            </a:r>
            <a:r>
              <a:rPr lang="en-US" dirty="0" smtClean="0"/>
              <a:t> chapters of </a:t>
            </a:r>
            <a:r>
              <a:rPr lang="en-US" i="1" dirty="0" smtClean="0"/>
              <a:t>Things Fall Apart</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Goals &amp; Announcements</a:t>
            </a:r>
            <a:endParaRPr lang="en-US" dirty="0"/>
          </a:p>
        </p:txBody>
      </p:sp>
      <p:sp>
        <p:nvSpPr>
          <p:cNvPr id="3" name="Content Placeholder 2"/>
          <p:cNvSpPr>
            <a:spLocks noGrp="1"/>
          </p:cNvSpPr>
          <p:nvPr>
            <p:ph sz="half" idx="1"/>
          </p:nvPr>
        </p:nvSpPr>
        <p:spPr/>
        <p:txBody>
          <a:bodyPr>
            <a:normAutofit/>
          </a:bodyPr>
          <a:lstStyle/>
          <a:p>
            <a:r>
              <a:rPr lang="en-US" dirty="0" smtClean="0"/>
              <a:t>Learn how to have a student facilitated discussion.  </a:t>
            </a:r>
          </a:p>
          <a:p>
            <a:r>
              <a:rPr lang="en-US" dirty="0" smtClean="0"/>
              <a:t>Practice inference skills</a:t>
            </a:r>
            <a:br>
              <a:rPr lang="en-US" dirty="0" smtClean="0"/>
            </a:br>
            <a:endParaRPr lang="en-US" dirty="0" smtClean="0"/>
          </a:p>
        </p:txBody>
      </p:sp>
      <p:sp>
        <p:nvSpPr>
          <p:cNvPr id="4" name="Content Placeholder 3"/>
          <p:cNvSpPr>
            <a:spLocks noGrp="1"/>
          </p:cNvSpPr>
          <p:nvPr>
            <p:ph sz="half" idx="2"/>
          </p:nvPr>
        </p:nvSpPr>
        <p:spPr/>
        <p:txBody>
          <a:bodyPr/>
          <a:lstStyle/>
          <a:p>
            <a:pPr>
              <a:buNone/>
            </a:pPr>
            <a:r>
              <a:rPr lang="en-US" dirty="0" smtClean="0"/>
              <a:t>If you have your Summer Reading Journal please put them in the IN box.</a:t>
            </a:r>
          </a:p>
          <a:p>
            <a:pPr>
              <a:buNone/>
            </a:pPr>
            <a:endParaRPr lang="en-US" dirty="0" smtClean="0"/>
          </a:p>
          <a:p>
            <a:pPr>
              <a:buNone/>
            </a:pPr>
            <a:r>
              <a:rPr lang="en-US" b="1" dirty="0" smtClean="0"/>
              <a:t>Absentee Binder: </a:t>
            </a:r>
            <a:r>
              <a:rPr lang="en-US" dirty="0" smtClean="0"/>
              <a:t>Alejandra (Period 2)</a:t>
            </a:r>
          </a:p>
          <a:p>
            <a:pPr>
              <a:buNone/>
            </a:pPr>
            <a:r>
              <a:rPr lang="en-US" dirty="0" smtClean="0"/>
              <a:t>     Jeffrey (Period 4)</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3144"/>
            <a:ext cx="8229600" cy="1143000"/>
          </a:xfrm>
        </p:spPr>
        <p:txBody>
          <a:bodyPr>
            <a:normAutofit fontScale="90000"/>
          </a:bodyPr>
          <a:lstStyle/>
          <a:p>
            <a:r>
              <a:rPr lang="en-US" dirty="0" smtClean="0"/>
              <a:t>What is a Socratic Seminar and how do I participate appropriately?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pPr eaLnBrk="1" hangingPunct="1"/>
            <a:r>
              <a:rPr lang="en-US" smtClean="0">
                <a:ea typeface="ＭＳ Ｐゴシック" charset="-128"/>
                <a:cs typeface="ＭＳ Ｐゴシック" charset="-128"/>
              </a:rPr>
              <a:t>Elements of a Socratic Seminar</a:t>
            </a:r>
          </a:p>
        </p:txBody>
      </p:sp>
      <p:sp>
        <p:nvSpPr>
          <p:cNvPr id="19459" name="Content Placeholder 2"/>
          <p:cNvSpPr>
            <a:spLocks noGrp="1"/>
          </p:cNvSpPr>
          <p:nvPr>
            <p:ph idx="1"/>
          </p:nvPr>
        </p:nvSpPr>
        <p:spPr/>
        <p:txBody>
          <a:bodyPr>
            <a:normAutofit lnSpcReduction="10000"/>
          </a:bodyPr>
          <a:lstStyle/>
          <a:p>
            <a:pPr eaLnBrk="1" hangingPunct="1">
              <a:lnSpc>
                <a:spcPct val="90000"/>
              </a:lnSpc>
              <a:buFont typeface="Wingdings 2" charset="2"/>
              <a:buNone/>
            </a:pPr>
            <a:r>
              <a:rPr lang="en-US" b="1" dirty="0" smtClean="0">
                <a:ea typeface="ＭＳ Ｐゴシック" charset="-128"/>
                <a:cs typeface="ＭＳ Ｐゴシック" charset="-128"/>
              </a:rPr>
              <a:t>The Question: </a:t>
            </a:r>
            <a:r>
              <a:rPr lang="en-US" dirty="0" smtClean="0">
                <a:ea typeface="ＭＳ Ｐゴシック" charset="-128"/>
                <a:cs typeface="ＭＳ Ｐゴシック" charset="-128"/>
              </a:rPr>
              <a:t>A Socratic Seminar opens with a question.  The question leads participates back to the text as they </a:t>
            </a:r>
            <a:r>
              <a:rPr lang="en-US" b="1" dirty="0" smtClean="0">
                <a:ea typeface="ＭＳ Ｐゴシック" charset="-128"/>
                <a:cs typeface="ＭＳ Ｐゴシック" charset="-128"/>
              </a:rPr>
              <a:t>speculate</a:t>
            </a:r>
            <a:r>
              <a:rPr lang="en-US" dirty="0" smtClean="0">
                <a:ea typeface="ＭＳ Ｐゴシック" charset="-128"/>
                <a:cs typeface="ＭＳ Ｐゴシック" charset="-128"/>
              </a:rPr>
              <a:t>, </a:t>
            </a:r>
            <a:r>
              <a:rPr lang="en-US" b="1" dirty="0" smtClean="0">
                <a:ea typeface="ＭＳ Ｐゴシック" charset="-128"/>
                <a:cs typeface="ＭＳ Ｐゴシック" charset="-128"/>
              </a:rPr>
              <a:t>evaluate</a:t>
            </a:r>
            <a:r>
              <a:rPr lang="en-US" dirty="0" smtClean="0">
                <a:ea typeface="ＭＳ Ｐゴシック" charset="-128"/>
                <a:cs typeface="ＭＳ Ｐゴシック" charset="-128"/>
              </a:rPr>
              <a:t>, </a:t>
            </a:r>
            <a:r>
              <a:rPr lang="en-US" b="1" dirty="0" smtClean="0">
                <a:ea typeface="ＭＳ Ｐゴシック" charset="-128"/>
                <a:cs typeface="ＭＳ Ｐゴシック" charset="-128"/>
              </a:rPr>
              <a:t>define</a:t>
            </a:r>
            <a:r>
              <a:rPr lang="en-US" dirty="0" smtClean="0">
                <a:ea typeface="ＭＳ Ｐゴシック" charset="-128"/>
                <a:cs typeface="ＭＳ Ｐゴシック" charset="-128"/>
              </a:rPr>
              <a:t>, and </a:t>
            </a:r>
            <a:r>
              <a:rPr lang="en-US" b="1" dirty="0" smtClean="0">
                <a:ea typeface="ＭＳ Ｐゴシック" charset="-128"/>
                <a:cs typeface="ＭＳ Ｐゴシック" charset="-128"/>
              </a:rPr>
              <a:t>clarify </a:t>
            </a:r>
            <a:r>
              <a:rPr lang="en-US" dirty="0" smtClean="0">
                <a:ea typeface="ＭＳ Ｐゴシック" charset="-128"/>
                <a:cs typeface="ＭＳ Ｐゴシック" charset="-128"/>
              </a:rPr>
              <a:t>the issues involved.</a:t>
            </a:r>
          </a:p>
          <a:p>
            <a:pPr eaLnBrk="1" hangingPunct="1">
              <a:lnSpc>
                <a:spcPct val="90000"/>
              </a:lnSpc>
              <a:buFont typeface="Wingdings 2" charset="2"/>
              <a:buNone/>
            </a:pPr>
            <a:r>
              <a:rPr lang="en-US" b="1" dirty="0" smtClean="0">
                <a:ea typeface="ＭＳ Ｐゴシック" charset="-128"/>
                <a:cs typeface="ＭＳ Ｐゴシック" charset="-128"/>
              </a:rPr>
              <a:t>Participants:  </a:t>
            </a:r>
            <a:r>
              <a:rPr lang="en-US" dirty="0" smtClean="0">
                <a:ea typeface="ＭＳ Ｐゴシック" charset="-128"/>
                <a:cs typeface="ＭＳ Ｐゴシック" charset="-128"/>
              </a:rPr>
              <a:t>Participants share the responsibility for the quality of the seminar.  Good seminars occur when participants study the text closely in advance, listen actively, share their ideas and questions in response to the ideas and questions of others, and search for evidence in the text to support their ideas.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eaLnBrk="1" hangingPunct="1"/>
            <a:r>
              <a:rPr lang="en-US" smtClean="0">
                <a:ea typeface="ＭＳ Ｐゴシック" charset="-128"/>
                <a:cs typeface="ＭＳ Ｐゴシック" charset="-128"/>
              </a:rPr>
              <a:t>Rule of 3: SS Group Guidelines</a:t>
            </a:r>
          </a:p>
        </p:txBody>
      </p:sp>
      <p:sp>
        <p:nvSpPr>
          <p:cNvPr id="20483" name="Content Placeholder 2"/>
          <p:cNvSpPr>
            <a:spLocks noGrp="1"/>
          </p:cNvSpPr>
          <p:nvPr>
            <p:ph idx="1"/>
          </p:nvPr>
        </p:nvSpPr>
        <p:spPr/>
        <p:txBody>
          <a:bodyPr/>
          <a:lstStyle/>
          <a:p>
            <a:pPr eaLnBrk="1" hangingPunct="1">
              <a:buFont typeface="Wingdings 2" charset="2"/>
              <a:buNone/>
            </a:pPr>
            <a:r>
              <a:rPr lang="en-US" b="1" dirty="0" smtClean="0">
                <a:ea typeface="ＭＳ Ｐゴシック" charset="-128"/>
                <a:cs typeface="ＭＳ Ｐゴシック" charset="-128"/>
              </a:rPr>
              <a:t>LISTEN: </a:t>
            </a:r>
            <a:r>
              <a:rPr lang="en-US" i="1" dirty="0" smtClean="0">
                <a:ea typeface="ＭＳ Ｐゴシック" charset="-128"/>
                <a:cs typeface="ＭＳ Ｐゴシック" charset="-128"/>
              </a:rPr>
              <a:t>No one can speak while someone else is speaking.</a:t>
            </a:r>
          </a:p>
          <a:p>
            <a:pPr eaLnBrk="1" hangingPunct="1">
              <a:buFont typeface="Wingdings 2" charset="2"/>
              <a:buNone/>
            </a:pPr>
            <a:r>
              <a:rPr lang="en-US" b="1" dirty="0" smtClean="0">
                <a:ea typeface="ＭＳ Ｐゴシック" charset="-128"/>
                <a:cs typeface="ＭＳ Ｐゴシック" charset="-128"/>
              </a:rPr>
              <a:t>BUILD: </a:t>
            </a:r>
            <a:r>
              <a:rPr lang="en-US" i="1" dirty="0" smtClean="0">
                <a:ea typeface="ＭＳ Ｐゴシック" charset="-128"/>
                <a:cs typeface="ＭＳ Ｐゴシック" charset="-128"/>
              </a:rPr>
              <a:t>Speakers must try to build on what others say, </a:t>
            </a:r>
            <a:r>
              <a:rPr lang="en-US" i="1" u="sng" dirty="0" smtClean="0">
                <a:ea typeface="ＭＳ Ｐゴシック" charset="-128"/>
                <a:cs typeface="ＭＳ Ｐゴシック" charset="-128"/>
              </a:rPr>
              <a:t>not debate their views</a:t>
            </a:r>
            <a:r>
              <a:rPr lang="en-US" i="1" dirty="0" smtClean="0">
                <a:ea typeface="ＭＳ Ｐゴシック" charset="-128"/>
                <a:cs typeface="ＭＳ Ｐゴシック" charset="-128"/>
              </a:rPr>
              <a:t>.</a:t>
            </a:r>
          </a:p>
          <a:p>
            <a:pPr eaLnBrk="1" hangingPunct="1">
              <a:buFont typeface="Wingdings 2" charset="2"/>
              <a:buNone/>
            </a:pPr>
            <a:r>
              <a:rPr lang="en-US" b="1" dirty="0" smtClean="0">
                <a:ea typeface="ＭＳ Ｐゴシック" charset="-128"/>
                <a:cs typeface="ＭＳ Ｐゴシック" charset="-128"/>
              </a:rPr>
              <a:t>REFER TO THE TEXT: </a:t>
            </a:r>
            <a:r>
              <a:rPr lang="en-US" i="1" dirty="0" smtClean="0">
                <a:ea typeface="ＭＳ Ｐゴシック" charset="-128"/>
                <a:cs typeface="ＭＳ Ｐゴシック" charset="-128"/>
              </a:rPr>
              <a:t>Speakers must refer directly to the section of the text from which their ideas come rather than making general comments or observations.</a:t>
            </a:r>
            <a:endParaRPr lang="en-US" dirty="0" smtClean="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ea typeface="ＭＳ Ｐゴシック" charset="-128"/>
                <a:cs typeface="ＭＳ Ｐゴシック" charset="-128"/>
              </a:rPr>
              <a:t>On the Outside - </a:t>
            </a:r>
          </a:p>
        </p:txBody>
      </p:sp>
      <p:sp>
        <p:nvSpPr>
          <p:cNvPr id="22531" name="Content Placeholder 2"/>
          <p:cNvSpPr>
            <a:spLocks noGrp="1"/>
          </p:cNvSpPr>
          <p:nvPr>
            <p:ph idx="1"/>
          </p:nvPr>
        </p:nvSpPr>
        <p:spPr/>
        <p:txBody>
          <a:bodyPr>
            <a:normAutofit fontScale="92500" lnSpcReduction="20000"/>
          </a:bodyPr>
          <a:lstStyle/>
          <a:p>
            <a:pPr eaLnBrk="1" hangingPunct="1">
              <a:buFont typeface="Wingdings 2" charset="2"/>
              <a:buNone/>
            </a:pPr>
            <a:r>
              <a:rPr lang="en-US" dirty="0" smtClean="0">
                <a:ea typeface="ＭＳ Ｐゴシック" charset="-128"/>
                <a:cs typeface="ＭＳ Ｐゴシック" charset="-128"/>
              </a:rPr>
              <a:t>One student needs to record the groups discussion - questions, ideas, connections, insights made – on Poster Paper.</a:t>
            </a:r>
          </a:p>
          <a:p>
            <a:pPr eaLnBrk="1" hangingPunct="1">
              <a:buFont typeface="Wingdings 2" charset="2"/>
              <a:buNone/>
            </a:pPr>
            <a:r>
              <a:rPr lang="en-US" dirty="0" smtClean="0">
                <a:ea typeface="ＭＳ Ｐゴシック" charset="-128"/>
                <a:cs typeface="ＭＳ Ｐゴシック" charset="-128"/>
              </a:rPr>
              <a:t>Everyone else should be following along and taking notes on the chart that was assigned for homework.</a:t>
            </a:r>
          </a:p>
          <a:p>
            <a:pPr eaLnBrk="1" hangingPunct="1">
              <a:buFont typeface="Wingdings 2" charset="2"/>
              <a:buNone/>
            </a:pPr>
            <a:r>
              <a:rPr lang="en-US" dirty="0" smtClean="0">
                <a:ea typeface="ＭＳ Ｐゴシック" charset="-128"/>
                <a:cs typeface="ＭＳ Ｐゴシック" charset="-128"/>
              </a:rPr>
              <a:t>It is expected that the second group </a:t>
            </a:r>
            <a:r>
              <a:rPr lang="en-US" b="1" dirty="0" smtClean="0">
                <a:ea typeface="ＭＳ Ｐゴシック" charset="-128"/>
                <a:cs typeface="ＭＳ Ｐゴシック" charset="-128"/>
              </a:rPr>
              <a:t>builds</a:t>
            </a:r>
            <a:r>
              <a:rPr lang="en-US" dirty="0" smtClean="0">
                <a:ea typeface="ＭＳ Ｐゴシック" charset="-128"/>
                <a:cs typeface="ＭＳ Ｐゴシック" charset="-128"/>
              </a:rPr>
              <a:t> on the ideas of the first group.</a:t>
            </a:r>
          </a:p>
          <a:p>
            <a:pPr eaLnBrk="1" hangingPunct="1">
              <a:buFont typeface="Wingdings 2" charset="2"/>
              <a:buNone/>
            </a:pPr>
            <a:r>
              <a:rPr lang="en-US" dirty="0" smtClean="0">
                <a:ea typeface="ＭＳ Ｐゴシック" charset="-128"/>
                <a:cs typeface="ＭＳ Ｐゴシック" charset="-128"/>
              </a:rPr>
              <a:t>After your group goes, please score yourself on the provided rubric and attach your “Image of Africa” charted notes to the rubric.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Socratic Seminar Focus</a:t>
            </a:r>
            <a:endParaRPr lang="en-US" dirty="0"/>
          </a:p>
        </p:txBody>
      </p:sp>
      <p:sp>
        <p:nvSpPr>
          <p:cNvPr id="3" name="Content Placeholder 2"/>
          <p:cNvSpPr>
            <a:spLocks noGrp="1"/>
          </p:cNvSpPr>
          <p:nvPr>
            <p:ph idx="1"/>
          </p:nvPr>
        </p:nvSpPr>
        <p:spPr/>
        <p:txBody>
          <a:bodyPr/>
          <a:lstStyle/>
          <a:p>
            <a:pPr>
              <a:buNone/>
            </a:pPr>
            <a:r>
              <a:rPr lang="en-US" dirty="0" smtClean="0"/>
              <a:t>Chinua Achebe’s “An Image of Africa” </a:t>
            </a:r>
          </a:p>
          <a:p>
            <a:pPr>
              <a:buNone/>
            </a:pPr>
            <a:r>
              <a:rPr lang="en-US" dirty="0" smtClean="0"/>
              <a:t>Must speak two times – </a:t>
            </a:r>
          </a:p>
          <a:p>
            <a:pPr>
              <a:buNone/>
            </a:pPr>
            <a:r>
              <a:rPr lang="en-US" b="1" dirty="0" smtClean="0"/>
              <a:t>Please do not speak a third time until everyone has spoken.</a:t>
            </a:r>
          </a:p>
          <a:p>
            <a:pPr>
              <a:buNone/>
            </a:pPr>
            <a:r>
              <a:rPr lang="en-US" dirty="0" smtClean="0"/>
              <a:t>Let’s start with a question:</a:t>
            </a:r>
          </a:p>
          <a:p>
            <a:pPr>
              <a:buNone/>
            </a:pPr>
            <a:r>
              <a:rPr lang="en-US" dirty="0" smtClean="0"/>
              <a:t>You may ask the question that you wrote down or </a:t>
            </a:r>
            <a:r>
              <a:rPr lang="en-US" dirty="0"/>
              <a:t>a</a:t>
            </a:r>
            <a:r>
              <a:rPr lang="en-US" dirty="0" smtClean="0"/>
              <a:t> question that someone else shared at the beginning of our “Do Now”.</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a:ea typeface="ＭＳ Ｐゴシック" charset="-128"/>
                <a:cs typeface="ＭＳ Ｐゴシック" charset="-128"/>
              </a:rPr>
              <a:t>Motif</a:t>
            </a:r>
            <a:r>
              <a:rPr lang="en-US" dirty="0" smtClean="0">
                <a:ea typeface="ＭＳ Ｐゴシック" charset="-128"/>
                <a:cs typeface="ＭＳ Ｐゴシック" charset="-128"/>
              </a:rPr>
              <a:t> Tracking</a:t>
            </a:r>
            <a:endParaRPr lang="en-US" dirty="0">
              <a:ea typeface="ＭＳ Ｐゴシック" charset="-128"/>
              <a:cs typeface="ＭＳ Ｐゴシック" charset="-128"/>
            </a:endParaRPr>
          </a:p>
        </p:txBody>
      </p:sp>
      <p:sp>
        <p:nvSpPr>
          <p:cNvPr id="24579" name="Rectangle 3"/>
          <p:cNvSpPr>
            <a:spLocks noGrp="1" noChangeArrowheads="1"/>
          </p:cNvSpPr>
          <p:nvPr>
            <p:ph idx="1"/>
          </p:nvPr>
        </p:nvSpPr>
        <p:spPr/>
        <p:txBody>
          <a:bodyPr/>
          <a:lstStyle/>
          <a:p>
            <a:pPr eaLnBrk="1" hangingPunct="1"/>
            <a:r>
              <a:rPr lang="en-US" dirty="0" smtClean="0">
                <a:ea typeface="ＭＳ Ｐゴシック" charset="-128"/>
                <a:cs typeface="ＭＳ Ｐゴシック" charset="-128"/>
              </a:rPr>
              <a:t>To conclude this unit you will be asked to write an essay which presents </a:t>
            </a:r>
            <a:r>
              <a:rPr lang="en-US" dirty="0">
                <a:ea typeface="ＭＳ Ｐゴシック" charset="-128"/>
                <a:cs typeface="ＭＳ Ｐゴシック" charset="-128"/>
              </a:rPr>
              <a:t>a </a:t>
            </a:r>
            <a:r>
              <a:rPr lang="en-US" i="1" dirty="0">
                <a:ea typeface="ＭＳ Ｐゴシック" charset="-128"/>
                <a:cs typeface="ＭＳ Ｐゴシック" charset="-128"/>
              </a:rPr>
              <a:t>motif</a:t>
            </a:r>
            <a:r>
              <a:rPr lang="en-US" dirty="0">
                <a:ea typeface="ＭＳ Ｐゴシック" charset="-128"/>
                <a:cs typeface="ＭＳ Ｐゴシック" charset="-128"/>
              </a:rPr>
              <a:t> significant to</a:t>
            </a:r>
            <a:r>
              <a:rPr lang="en-US" dirty="0" smtClean="0">
                <a:ea typeface="ＭＳ Ｐゴシック" charset="-128"/>
                <a:cs typeface="ＭＳ Ｐゴシック" charset="-128"/>
              </a:rPr>
              <a:t> one of the </a:t>
            </a:r>
            <a:r>
              <a:rPr lang="en-US" dirty="0" err="1">
                <a:ea typeface="ＭＳ Ｐゴシック" charset="-128"/>
                <a:cs typeface="ＭＳ Ｐゴシック" charset="-128"/>
              </a:rPr>
              <a:t>theme(s</a:t>
            </a:r>
            <a:r>
              <a:rPr lang="en-US" dirty="0">
                <a:ea typeface="ＭＳ Ｐゴシック" charset="-128"/>
                <a:cs typeface="ＭＳ Ｐゴシック" charset="-128"/>
              </a:rPr>
              <a:t>)</a:t>
            </a:r>
            <a:r>
              <a:rPr lang="en-US" dirty="0" smtClean="0">
                <a:ea typeface="ＭＳ Ｐゴシック" charset="-128"/>
                <a:cs typeface="ＭＳ Ｐゴシック" charset="-128"/>
              </a:rPr>
              <a:t> in </a:t>
            </a:r>
            <a:r>
              <a:rPr lang="en-US" i="1" dirty="0">
                <a:ea typeface="ＭＳ Ｐゴシック" charset="-128"/>
                <a:cs typeface="ＭＳ Ｐゴシック" charset="-128"/>
              </a:rPr>
              <a:t>Things Fall </a:t>
            </a:r>
            <a:r>
              <a:rPr lang="en-US" i="1" dirty="0" smtClean="0">
                <a:ea typeface="ＭＳ Ｐゴシック" charset="-128"/>
                <a:cs typeface="ＭＳ Ｐゴシック" charset="-128"/>
              </a:rPr>
              <a:t>Apart.</a:t>
            </a:r>
            <a:endParaRPr lang="en-US" dirty="0" smtClean="0">
              <a:ea typeface="ＭＳ Ｐゴシック" charset="-128"/>
              <a:cs typeface="ＭＳ Ｐゴシック" charset="-128"/>
            </a:endParaRPr>
          </a:p>
          <a:p>
            <a:pPr lvl="1" eaLnBrk="1" hangingPunct="1"/>
            <a:r>
              <a:rPr lang="en-US" dirty="0">
                <a:ea typeface="ＭＳ Ｐゴシック" charset="-128"/>
              </a:rPr>
              <a:t>Motif: a recurring object, concept, or structure in a text </a:t>
            </a:r>
          </a:p>
          <a:p>
            <a:pPr lvl="1" eaLnBrk="1" hangingPunct="1"/>
            <a:r>
              <a:rPr lang="en-US" dirty="0">
                <a:ea typeface="ＭＳ Ｐゴシック" charset="-128"/>
              </a:rPr>
              <a:t>Different than a symbol in that it relates to many or multiple ideas, and doesn’t represent one specific idea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dirty="0" smtClean="0"/>
              <a:t>Motifs to follow in </a:t>
            </a:r>
            <a:r>
              <a:rPr lang="en-US" i="1" dirty="0" smtClean="0"/>
              <a:t>Things Fall Apart</a:t>
            </a:r>
            <a:r>
              <a:rPr lang="en-US" dirty="0" smtClean="0"/>
              <a:t>:</a:t>
            </a:r>
          </a:p>
        </p:txBody>
      </p:sp>
      <p:sp>
        <p:nvSpPr>
          <p:cNvPr id="25603" name="Rectangle 3"/>
          <p:cNvSpPr>
            <a:spLocks noGrp="1" noChangeArrowheads="1"/>
          </p:cNvSpPr>
          <p:nvPr>
            <p:ph idx="1"/>
          </p:nvPr>
        </p:nvSpPr>
        <p:spPr/>
        <p:txBody>
          <a:bodyPr>
            <a:normAutofit fontScale="92500" lnSpcReduction="20000"/>
          </a:bodyPr>
          <a:lstStyle/>
          <a:p>
            <a:pPr eaLnBrk="1" hangingPunct="1">
              <a:lnSpc>
                <a:spcPct val="80000"/>
              </a:lnSpc>
              <a:buFont typeface="Wingdings" charset="2"/>
              <a:buNone/>
            </a:pPr>
            <a:r>
              <a:rPr lang="en-US" sz="4000" dirty="0" smtClean="0">
                <a:ea typeface="ＭＳ Ｐゴシック" charset="-128"/>
                <a:cs typeface="ＭＳ Ｐゴシック" charset="-128"/>
              </a:rPr>
              <a:t>What </a:t>
            </a:r>
            <a:r>
              <a:rPr lang="en-US" sz="4000" dirty="0">
                <a:ea typeface="ＭＳ Ｐゴシック" charset="-128"/>
                <a:cs typeface="ＭＳ Ｐゴシック" charset="-128"/>
              </a:rPr>
              <a:t>is taboo/evil</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Will, Sara B., </a:t>
            </a:r>
            <a:r>
              <a:rPr lang="en-US" sz="4000" dirty="0" err="1" smtClean="0">
                <a:solidFill>
                  <a:srgbClr val="FF0000"/>
                </a:solidFill>
                <a:ea typeface="ＭＳ Ｐゴシック" charset="-128"/>
                <a:cs typeface="ＭＳ Ｐゴシック" charset="-128"/>
              </a:rPr>
              <a:t>Octavio</a:t>
            </a:r>
            <a:r>
              <a:rPr lang="en-US" sz="4000" dirty="0" smtClean="0">
                <a:solidFill>
                  <a:srgbClr val="FF0000"/>
                </a:solidFill>
                <a:ea typeface="ＭＳ Ｐゴシック" charset="-128"/>
                <a:cs typeface="ＭＳ Ｐゴシック" charset="-128"/>
              </a:rPr>
              <a:t>, Stella</a:t>
            </a:r>
          </a:p>
          <a:p>
            <a:pPr eaLnBrk="1" hangingPunct="1">
              <a:lnSpc>
                <a:spcPct val="80000"/>
              </a:lnSpc>
              <a:buFont typeface="Wingdings" charset="2"/>
              <a:buNone/>
            </a:pPr>
            <a:r>
              <a:rPr lang="en-US" sz="4000" dirty="0">
                <a:ea typeface="ＭＳ Ｐゴシック" charset="-128"/>
                <a:cs typeface="ＭＳ Ｐゴシック" charset="-128"/>
              </a:rPr>
              <a:t>Mothers &amp; daughters</a:t>
            </a:r>
            <a:r>
              <a:rPr lang="en-US" sz="4000" dirty="0" smtClean="0">
                <a:ea typeface="ＭＳ Ｐゴシック" charset="-128"/>
                <a:cs typeface="ＭＳ Ｐゴシック" charset="-128"/>
              </a:rPr>
              <a:t>: </a:t>
            </a:r>
            <a:r>
              <a:rPr lang="en-US" sz="4000" dirty="0" err="1" smtClean="0">
                <a:solidFill>
                  <a:srgbClr val="FF0000"/>
                </a:solidFill>
                <a:ea typeface="ＭＳ Ｐゴシック" charset="-128"/>
                <a:cs typeface="ＭＳ Ｐゴシック" charset="-128"/>
              </a:rPr>
              <a:t>Essah</a:t>
            </a:r>
            <a:r>
              <a:rPr lang="en-US" sz="4000" dirty="0" smtClean="0">
                <a:solidFill>
                  <a:srgbClr val="FF0000"/>
                </a:solidFill>
                <a:ea typeface="ＭＳ Ｐゴシック" charset="-128"/>
                <a:cs typeface="ＭＳ Ｐゴシック" charset="-128"/>
              </a:rPr>
              <a:t>, </a:t>
            </a:r>
            <a:r>
              <a:rPr lang="en-US" sz="4000" dirty="0" err="1" smtClean="0">
                <a:solidFill>
                  <a:srgbClr val="FF0000"/>
                </a:solidFill>
                <a:ea typeface="ＭＳ Ｐゴシック" charset="-128"/>
                <a:cs typeface="ＭＳ Ｐゴシック" charset="-128"/>
              </a:rPr>
              <a:t>Shonda</a:t>
            </a:r>
            <a:r>
              <a:rPr lang="en-US" sz="4000" dirty="0" smtClean="0">
                <a:solidFill>
                  <a:srgbClr val="FF0000"/>
                </a:solidFill>
                <a:ea typeface="ＭＳ Ｐゴシック" charset="-128"/>
                <a:cs typeface="ＭＳ Ｐゴシック" charset="-128"/>
              </a:rPr>
              <a:t>, Nicole, Sophie</a:t>
            </a:r>
          </a:p>
          <a:p>
            <a:pPr eaLnBrk="1" hangingPunct="1">
              <a:lnSpc>
                <a:spcPct val="80000"/>
              </a:lnSpc>
              <a:buFont typeface="Wingdings" charset="2"/>
              <a:buNone/>
            </a:pPr>
            <a:r>
              <a:rPr lang="en-US" sz="4000" dirty="0">
                <a:ea typeface="ＭＳ Ｐゴシック" charset="-128"/>
                <a:cs typeface="ＭＳ Ｐゴシック" charset="-128"/>
              </a:rPr>
              <a:t>Fathers &amp; </a:t>
            </a:r>
            <a:r>
              <a:rPr lang="en-US" sz="4000" dirty="0" smtClean="0">
                <a:ea typeface="ＭＳ Ｐゴシック" charset="-128"/>
                <a:cs typeface="ＭＳ Ｐゴシック" charset="-128"/>
              </a:rPr>
              <a:t>sons: </a:t>
            </a:r>
            <a:r>
              <a:rPr lang="en-US" sz="4000" dirty="0" smtClean="0">
                <a:solidFill>
                  <a:srgbClr val="FF0000"/>
                </a:solidFill>
                <a:ea typeface="ＭＳ Ｐゴシック" charset="-128"/>
                <a:cs typeface="ＭＳ Ｐゴシック" charset="-128"/>
              </a:rPr>
              <a:t>Victoria, Jonathan, Caleb, Sara G.</a:t>
            </a:r>
          </a:p>
          <a:p>
            <a:pPr eaLnBrk="1" hangingPunct="1">
              <a:lnSpc>
                <a:spcPct val="80000"/>
              </a:lnSpc>
              <a:buFont typeface="Wingdings" charset="2"/>
              <a:buNone/>
            </a:pPr>
            <a:r>
              <a:rPr lang="en-US" sz="4000" dirty="0">
                <a:ea typeface="ＭＳ Ｐゴシック" charset="-128"/>
                <a:cs typeface="ＭＳ Ｐゴシック" charset="-128"/>
              </a:rPr>
              <a:t>People dissatisfied with their culture</a:t>
            </a:r>
            <a:r>
              <a:rPr lang="en-US" sz="4000" dirty="0" smtClean="0">
                <a:ea typeface="ＭＳ Ｐゴシック" charset="-128"/>
                <a:cs typeface="ＭＳ Ｐゴシック" charset="-128"/>
              </a:rPr>
              <a:t>:</a:t>
            </a:r>
          </a:p>
          <a:p>
            <a:pPr eaLnBrk="1" hangingPunct="1">
              <a:lnSpc>
                <a:spcPct val="80000"/>
              </a:lnSpc>
              <a:buFont typeface="Wingdings" charset="2"/>
              <a:buNone/>
            </a:pPr>
            <a:r>
              <a:rPr lang="en-US" sz="4000" dirty="0" smtClean="0">
                <a:solidFill>
                  <a:srgbClr val="FF0000"/>
                </a:solidFill>
                <a:ea typeface="ＭＳ Ｐゴシック" charset="-128"/>
                <a:cs typeface="ＭＳ Ｐゴシック" charset="-128"/>
              </a:rPr>
              <a:t>Christina, Marissa, Alex, Kimberly</a:t>
            </a:r>
          </a:p>
          <a:p>
            <a:pPr eaLnBrk="1" hangingPunct="1">
              <a:lnSpc>
                <a:spcPct val="80000"/>
              </a:lnSpc>
              <a:buFont typeface="Wingdings" charset="2"/>
              <a:buNone/>
            </a:pPr>
            <a:r>
              <a:rPr lang="en-US" sz="4000" dirty="0">
                <a:ea typeface="ＭＳ Ｐゴシック" charset="-128"/>
                <a:cs typeface="ＭＳ Ｐゴシック" charset="-128"/>
              </a:rPr>
              <a:t>Crimes &amp; punishments</a:t>
            </a:r>
            <a:r>
              <a:rPr lang="en-US" sz="4000" dirty="0" smtClean="0">
                <a:ea typeface="ＭＳ Ｐゴシック" charset="-128"/>
                <a:cs typeface="ＭＳ Ｐゴシック" charset="-128"/>
              </a:rPr>
              <a:t>: </a:t>
            </a:r>
            <a:r>
              <a:rPr lang="en-US" sz="4000" dirty="0" smtClean="0">
                <a:solidFill>
                  <a:srgbClr val="FF0000"/>
                </a:solidFill>
                <a:ea typeface="ＭＳ Ｐゴシック" charset="-128"/>
                <a:cs typeface="ＭＳ Ｐゴシック" charset="-128"/>
              </a:rPr>
              <a:t>Anna, Alejandra, Ashley, Kerri</a:t>
            </a:r>
          </a:p>
          <a:p>
            <a:pPr eaLnBrk="1" hangingPunct="1">
              <a:lnSpc>
                <a:spcPct val="80000"/>
              </a:lnSpc>
              <a:buFont typeface="Wingdings" charset="2"/>
              <a:buNone/>
            </a:pPr>
            <a:endParaRPr lang="en-US" dirty="0" smtClean="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322</TotalTime>
  <Words>821</Words>
  <Application>Microsoft Office PowerPoint</Application>
  <PresentationFormat>On-screen Show (4:3)</PresentationFormat>
  <Paragraphs>67</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9.13 “Do Now” – Pick up and read Costa’s Levels of Questioning.</vt:lpstr>
      <vt:lpstr>Goals &amp; Announcements</vt:lpstr>
      <vt:lpstr>What is a Socratic Seminar and how do I participate appropriately? </vt:lpstr>
      <vt:lpstr>Elements of a Socratic Seminar</vt:lpstr>
      <vt:lpstr>Rule of 3: SS Group Guidelines</vt:lpstr>
      <vt:lpstr>On the Outside - </vt:lpstr>
      <vt:lpstr>Socratic Seminar Focus</vt:lpstr>
      <vt:lpstr>Motif Tracking</vt:lpstr>
      <vt:lpstr>Motifs to follow in Things Fall Apart:</vt:lpstr>
      <vt:lpstr>Motifs to follow in Things Fall Apart:</vt:lpstr>
      <vt:lpstr>Example of Tracking a Motif</vt:lpstr>
      <vt:lpstr>TFA Vocabulary</vt:lpstr>
      <vt:lpstr>Homework</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9.13 “Do Now” – Pick up and read Costa’s Levels of Questioning.</dc:title>
  <dc:creator>Kira LeeKeenan</dc:creator>
  <cp:lastModifiedBy>cwilkes</cp:lastModifiedBy>
  <cp:revision>18</cp:revision>
  <dcterms:created xsi:type="dcterms:W3CDTF">2010-09-12T19:08:16Z</dcterms:created>
  <dcterms:modified xsi:type="dcterms:W3CDTF">2010-09-13T19:27:26Z</dcterms:modified>
</cp:coreProperties>
</file>