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58" r:id="rId6"/>
    <p:sldId id="262" r:id="rId7"/>
    <p:sldId id="264" r:id="rId8"/>
    <p:sldId id="261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361A2-0CE8-4C30-A34D-7A2BFE27CC90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9664DD-C80B-426E-9886-554317846C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Arrange students in groups of 3-4 and have them brainstorm as many different examples of parody (in literature, art, music, film etc.) as possible in five minutes. Make it a competition to see who can come up with the most. Give candy to the winners. Transition with a concrete definition of parody and the question, “What do you think this is a parody of?”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664DD-C80B-426E-9886-554317846C7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Show </a:t>
            </a:r>
            <a:r>
              <a:rPr lang="en-US" dirty="0" err="1" smtClean="0"/>
              <a:t>youtube</a:t>
            </a:r>
            <a:r>
              <a:rPr lang="en-US" dirty="0" smtClean="0"/>
              <a:t> clips: 22 min.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664DD-C80B-426E-9886-554317846C7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 min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664DD-C80B-426E-9886-554317846C7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30 min,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664DD-C80B-426E-9886-554317846C7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9664DD-C80B-426E-9886-554317846C7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8E069FE-3DB5-43B1-BFDC-11E618E19ED6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87D38D-605B-486A-844A-2B545908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69FE-3DB5-43B1-BFDC-11E618E19ED6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7D38D-605B-486A-844A-2B545908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8E069FE-3DB5-43B1-BFDC-11E618E19ED6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687D38D-605B-486A-844A-2B545908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69FE-3DB5-43B1-BFDC-11E618E19ED6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87D38D-605B-486A-844A-2B54590833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69FE-3DB5-43B1-BFDC-11E618E19ED6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687D38D-605B-486A-844A-2B54590833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8E069FE-3DB5-43B1-BFDC-11E618E19ED6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87D38D-605B-486A-844A-2B54590833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8E069FE-3DB5-43B1-BFDC-11E618E19ED6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87D38D-605B-486A-844A-2B54590833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69FE-3DB5-43B1-BFDC-11E618E19ED6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87D38D-605B-486A-844A-2B545908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69FE-3DB5-43B1-BFDC-11E618E19ED6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87D38D-605B-486A-844A-2B545908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69FE-3DB5-43B1-BFDC-11E618E19ED6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87D38D-605B-486A-844A-2B54590833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8E069FE-3DB5-43B1-BFDC-11E618E19ED6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687D38D-605B-486A-844A-2B54590833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8E069FE-3DB5-43B1-BFDC-11E618E19ED6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87D38D-605B-486A-844A-2B54590833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/>
          <a:p>
            <a:r>
              <a:rPr lang="en-US" dirty="0" smtClean="0"/>
              <a:t>Thursday, March 3 – “Do Now”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828800"/>
            <a:ext cx="807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Answer the following questions:</a:t>
            </a:r>
          </a:p>
          <a:p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 smtClean="0"/>
              <a:t>Define the word parody.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What effect does parody have on an audience?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Why might an author use parody in her writing?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63762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PARODY: A humorous or satirical imitation of a serious piece of literature of writing.</a:t>
            </a:r>
            <a:endParaRPr lang="en-US" dirty="0"/>
          </a:p>
        </p:txBody>
      </p:sp>
      <p:pic>
        <p:nvPicPr>
          <p:cNvPr id="1026" name="Picture 2" descr="http://t2.gstatic.com/images?q=tbn:E5DKv_J_GXYzJM:http://images.clipartof.com/small/16999-People-Clipart-Picture-Of-A-Parody-Of-Mona-Lisa-By-Leonardo-Da-Vinci-Showing-A-Woman-Facing-Slightly-Right-With-Her-Hands-In-Front-Of-Her-Titled-Moaning-Lisa.jpg&amp;t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2667000"/>
            <a:ext cx="2438400" cy="3745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“parody”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Etymologically</a:t>
            </a:r>
            <a:r>
              <a:rPr lang="en-US" dirty="0"/>
              <a:t>, the </a:t>
            </a:r>
            <a:r>
              <a:rPr lang="en-US" dirty="0" smtClean="0"/>
              <a:t>idea emerged </a:t>
            </a:r>
            <a:r>
              <a:rPr lang="en-US" dirty="0"/>
              <a:t>from the Greek </a:t>
            </a:r>
            <a:r>
              <a:rPr lang="en-US" i="1" dirty="0" err="1"/>
              <a:t>parodia</a:t>
            </a:r>
            <a:r>
              <a:rPr lang="en-US" i="1" dirty="0"/>
              <a:t>, which can be </a:t>
            </a:r>
            <a:r>
              <a:rPr lang="en-US" i="1" dirty="0" smtClean="0"/>
              <a:t>broken </a:t>
            </a:r>
            <a:r>
              <a:rPr lang="en-US" dirty="0" smtClean="0"/>
              <a:t>down </a:t>
            </a:r>
            <a:r>
              <a:rPr lang="en-US" dirty="0"/>
              <a:t>into </a:t>
            </a:r>
            <a:r>
              <a:rPr lang="en-US" i="1" dirty="0" err="1"/>
              <a:t>para</a:t>
            </a:r>
            <a:r>
              <a:rPr lang="en-US" i="1" dirty="0"/>
              <a:t>, meaning beside or parallel to, and </a:t>
            </a:r>
            <a:r>
              <a:rPr lang="en-US" i="1" dirty="0" err="1"/>
              <a:t>oide</a:t>
            </a:r>
            <a:r>
              <a:rPr lang="en-US" i="1" dirty="0" smtClean="0"/>
              <a:t>, </a:t>
            </a:r>
            <a:r>
              <a:rPr lang="en-US" dirty="0" smtClean="0"/>
              <a:t>meaning </a:t>
            </a:r>
            <a:r>
              <a:rPr lang="en-US" dirty="0"/>
              <a:t>song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i="1" dirty="0" smtClean="0"/>
              <a:t> </a:t>
            </a:r>
            <a:r>
              <a:rPr lang="en-US" i="1" dirty="0"/>
              <a:t>In this sense, parody is a text that </a:t>
            </a:r>
            <a:r>
              <a:rPr lang="en-US" i="1" dirty="0" smtClean="0"/>
              <a:t>parallels or </a:t>
            </a:r>
            <a:r>
              <a:rPr lang="en-US" i="1" dirty="0"/>
              <a:t>imitates another</a:t>
            </a:r>
            <a:r>
              <a:rPr lang="en-US" i="1" dirty="0" smtClean="0"/>
              <a:t>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/>
              <a:t>The most common use of the </a:t>
            </a:r>
            <a:r>
              <a:rPr lang="en-US" dirty="0" smtClean="0"/>
              <a:t>term parody</a:t>
            </a:r>
            <a:r>
              <a:rPr lang="en-US" dirty="0"/>
              <a:t>, as it generally applies to literature (and film) is </a:t>
            </a:r>
            <a:r>
              <a:rPr lang="en-US" dirty="0" smtClean="0"/>
              <a:t>that of </a:t>
            </a:r>
            <a:r>
              <a:rPr lang="en-US" dirty="0"/>
              <a:t>a work that imitates one or more earlier texts for </a:t>
            </a:r>
            <a:r>
              <a:rPr lang="en-US" dirty="0" smtClean="0"/>
              <a:t>comic effect</a:t>
            </a:r>
            <a:r>
              <a:rPr lang="en-US" dirty="0"/>
              <a:t>, usually at the expense of the earlier </a:t>
            </a:r>
            <a:r>
              <a:rPr lang="en-US" dirty="0" err="1"/>
              <a:t>text(s</a:t>
            </a:r>
            <a:r>
              <a:rPr lang="en-US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But…it is actually more complicated than this.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</a:t>
            </a:r>
            <a:r>
              <a:rPr lang="en-US" dirty="0"/>
              <a:t>example, a parody may be </a:t>
            </a:r>
            <a:r>
              <a:rPr lang="en-US" dirty="0" smtClean="0"/>
              <a:t>a response </a:t>
            </a:r>
            <a:r>
              <a:rPr lang="en-US" dirty="0"/>
              <a:t>to one specific text, a whole genre or subgenre, </a:t>
            </a:r>
            <a:r>
              <a:rPr lang="en-US" dirty="0" smtClean="0"/>
              <a:t>or a </a:t>
            </a:r>
            <a:r>
              <a:rPr lang="en-US" dirty="0"/>
              <a:t>particular author or person’s style. While parody </a:t>
            </a:r>
            <a:r>
              <a:rPr lang="en-US" dirty="0" smtClean="0"/>
              <a:t>always relies </a:t>
            </a:r>
            <a:r>
              <a:rPr lang="en-US" dirty="0"/>
              <a:t>in part upon repetition of some aspect of an </a:t>
            </a:r>
            <a:r>
              <a:rPr lang="en-US" dirty="0" smtClean="0"/>
              <a:t>original </a:t>
            </a:r>
            <a:r>
              <a:rPr lang="en-US" dirty="0" err="1" smtClean="0"/>
              <a:t>text</a:t>
            </a:r>
            <a:r>
              <a:rPr lang="en-US" dirty="0" err="1"/>
              <a:t>(s</a:t>
            </a:r>
            <a:r>
              <a:rPr lang="en-US" dirty="0"/>
              <a:t>), this repetition varies in three fundamental ways:</a:t>
            </a:r>
          </a:p>
          <a:p>
            <a:r>
              <a:rPr lang="en-US" dirty="0"/>
              <a:t>A parody may imitate the form, style, and/or the content.</a:t>
            </a:r>
          </a:p>
          <a:p>
            <a:r>
              <a:rPr lang="en-US" dirty="0"/>
              <a:t>A parody may be a short quotation, a condensation, or </a:t>
            </a:r>
            <a:r>
              <a:rPr lang="en-US" dirty="0" smtClean="0"/>
              <a:t>full adaptation </a:t>
            </a:r>
            <a:r>
              <a:rPr lang="en-US" dirty="0"/>
              <a:t>of the original.</a:t>
            </a:r>
          </a:p>
          <a:p>
            <a:r>
              <a:rPr lang="en-US" dirty="0"/>
              <a:t>A parody may either ridicule or </a:t>
            </a:r>
            <a:r>
              <a:rPr lang="en-US" dirty="0" smtClean="0"/>
              <a:t>revitalize </a:t>
            </a:r>
            <a:r>
              <a:rPr lang="en-US" dirty="0"/>
              <a:t>the form, style, and</a:t>
            </a:r>
            <a:r>
              <a:rPr lang="en-US" dirty="0" smtClean="0"/>
              <a:t>/or </a:t>
            </a:r>
            <a:r>
              <a:rPr lang="en-US" dirty="0"/>
              <a:t>content of the original.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Brainstorm: Examples of parody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219200"/>
            <a:ext cx="8534400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Class examples			Ms. </a:t>
            </a:r>
            <a:r>
              <a:rPr lang="en-US" sz="2400" b="1" dirty="0" err="1" smtClean="0"/>
              <a:t>LeeKeenan’s</a:t>
            </a:r>
            <a:r>
              <a:rPr lang="en-US" sz="2400" b="1" dirty="0" smtClean="0"/>
              <a:t> examples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953000" y="1676400"/>
            <a:ext cx="4191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Movies: </a:t>
            </a:r>
            <a:r>
              <a:rPr lang="en-US" sz="2400" dirty="0" smtClean="0"/>
              <a:t>Airplane, Scary Movie 1, 2, and 3, Not Another Teen Movie,  Dance Flick, Meet the Spartans, Disaster Movie, Epic Movie, Date Movie, Austin Powers, Shawn of the Dead</a:t>
            </a:r>
          </a:p>
          <a:p>
            <a:endParaRPr lang="en-US" sz="2400" b="1" dirty="0" smtClean="0"/>
          </a:p>
          <a:p>
            <a:endParaRPr lang="en-US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4876800" y="4876800"/>
            <a:ext cx="401904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Literature: </a:t>
            </a:r>
            <a:r>
              <a:rPr lang="en-US" sz="2400" dirty="0" smtClean="0"/>
              <a:t>Northanger Abbey, </a:t>
            </a:r>
          </a:p>
          <a:p>
            <a:r>
              <a:rPr lang="en-US" sz="2400" dirty="0" smtClean="0"/>
              <a:t>Nightmare Abbey, Pride and </a:t>
            </a:r>
          </a:p>
          <a:p>
            <a:r>
              <a:rPr lang="en-US" sz="2400" dirty="0" smtClean="0"/>
              <a:t>Prejudice and Zombies, Don </a:t>
            </a:r>
          </a:p>
          <a:p>
            <a:r>
              <a:rPr lang="en-US" sz="2400" dirty="0" smtClean="0"/>
              <a:t>Quixote, Gulliver’s Travels, 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4953000" y="3962400"/>
            <a:ext cx="338496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Music: </a:t>
            </a:r>
            <a:r>
              <a:rPr lang="en-US" sz="2400" dirty="0" smtClean="0"/>
              <a:t>Weird Al </a:t>
            </a:r>
            <a:r>
              <a:rPr lang="en-US" sz="2400" dirty="0" err="1" smtClean="0"/>
              <a:t>Yankovic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 Tenacious D</a:t>
            </a:r>
            <a:endParaRPr lang="en-US" sz="24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04800" y="2362200"/>
            <a:ext cx="3429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Movies/TV:</a:t>
            </a:r>
          </a:p>
          <a:p>
            <a:endParaRPr lang="en-US" sz="2400" b="1" dirty="0"/>
          </a:p>
          <a:p>
            <a:endParaRPr lang="en-US" sz="2400" b="1" dirty="0" smtClean="0"/>
          </a:p>
          <a:p>
            <a:endParaRPr lang="en-US" sz="2400" b="1" dirty="0" smtClean="0"/>
          </a:p>
          <a:p>
            <a:r>
              <a:rPr lang="en-US" sz="2400" b="1" dirty="0" smtClean="0"/>
              <a:t>Music:</a:t>
            </a:r>
          </a:p>
          <a:p>
            <a:endParaRPr lang="en-US" sz="2400" b="1" dirty="0"/>
          </a:p>
          <a:p>
            <a:endParaRPr lang="en-US" sz="2400" b="1" dirty="0" smtClean="0"/>
          </a:p>
          <a:p>
            <a:endParaRPr lang="en-US" sz="2400" b="1" dirty="0" smtClean="0"/>
          </a:p>
          <a:p>
            <a:r>
              <a:rPr lang="en-US" sz="2400" b="1" dirty="0" smtClean="0"/>
              <a:t>Literature: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362200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So, to better understand how Austen </a:t>
            </a:r>
            <a:r>
              <a:rPr lang="en-US" dirty="0" smtClean="0"/>
              <a:t>writes a parody of the</a:t>
            </a:r>
            <a:r>
              <a:rPr lang="en-US" dirty="0" smtClean="0"/>
              <a:t> gothic form </a:t>
            </a:r>
            <a:r>
              <a:rPr lang="en-US" dirty="0" smtClean="0"/>
              <a:t>let’s take a look at some classics.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Ideal Heroine vs. Catherine </a:t>
            </a:r>
            <a:r>
              <a:rPr lang="en-US" dirty="0" err="1" smtClean="0"/>
              <a:t>Morland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754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76700"/>
                <a:gridCol w="4076700"/>
              </a:tblGrid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Gothic Heroines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err="1" smtClean="0"/>
              <a:t>Zofloya</a:t>
            </a:r>
            <a:r>
              <a:rPr lang="en-US" i="1" dirty="0" smtClean="0"/>
              <a:t>: The Monk </a:t>
            </a:r>
            <a:r>
              <a:rPr lang="en-US" dirty="0" smtClean="0"/>
              <a:t>by Charlotte </a:t>
            </a:r>
            <a:r>
              <a:rPr lang="en-US" dirty="0" err="1" smtClean="0"/>
              <a:t>Dacre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The Castle of Otranto </a:t>
            </a:r>
            <a:r>
              <a:rPr lang="en-US" dirty="0" smtClean="0"/>
              <a:t>by Horace Walpole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As we read these texts aloud, I will stop you and ask what Jane Austen is parodying and what specific things she is exaggerating.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Identifying moments of Parody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For homework </a:t>
            </a:r>
            <a:r>
              <a:rPr lang="en-US" dirty="0" smtClean="0"/>
              <a:t>1) dive back into </a:t>
            </a:r>
            <a:r>
              <a:rPr lang="en-US" i="1" dirty="0" smtClean="0"/>
              <a:t>Northanger Abbey</a:t>
            </a:r>
            <a:r>
              <a:rPr lang="en-US" dirty="0" smtClean="0"/>
              <a:t> and to pull out specific instances in which Jane Austen is parodying the gothic. You need to find 3-4 examples at least in chapters 1-6.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Tomorrow you will be asked to share out and facilitate a discussion which should illustrate your understanding of what parody is and how it functions in </a:t>
            </a:r>
            <a:r>
              <a:rPr lang="en-US" i="1" dirty="0" smtClean="0">
                <a:solidFill>
                  <a:srgbClr val="00B0F0"/>
                </a:solidFill>
              </a:rPr>
              <a:t>Northanger.  </a:t>
            </a:r>
            <a:r>
              <a:rPr lang="en-US" dirty="0" smtClean="0">
                <a:solidFill>
                  <a:srgbClr val="00B0F0"/>
                </a:solidFill>
              </a:rPr>
              <a:t>Think about why and how Austen is using it.</a:t>
            </a:r>
          </a:p>
          <a:p>
            <a:pPr>
              <a:buNone/>
            </a:pPr>
            <a:r>
              <a:rPr lang="en-US" dirty="0" smtClean="0"/>
              <a:t>2)  You also need to read chapter 5-6 and answer chapter questions.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116</TotalTime>
  <Words>597</Words>
  <Application>Microsoft Office PowerPoint</Application>
  <PresentationFormat>On-screen Show (4:3)</PresentationFormat>
  <Paragraphs>70</Paragraphs>
  <Slides>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Thursday, March 3 – “Do Now”</vt:lpstr>
      <vt:lpstr>PARODY: A humorous or satirical imitation of a serious piece of literature of writing.</vt:lpstr>
      <vt:lpstr>What does “parody” mean?</vt:lpstr>
      <vt:lpstr>But…it is actually more complicated than this.</vt:lpstr>
      <vt:lpstr>Brainstorm: Examples of parody</vt:lpstr>
      <vt:lpstr>So, to better understand how Austen writes a parody of the gothic form let’s take a look at some classics.</vt:lpstr>
      <vt:lpstr>Ideal Heroine vs. Catherine Morland</vt:lpstr>
      <vt:lpstr>Gothic Heroines</vt:lpstr>
      <vt:lpstr>Identifying moments of Parody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Now</dc:title>
  <dc:creator>Danielle Levy</dc:creator>
  <cp:lastModifiedBy>kleekeenan</cp:lastModifiedBy>
  <cp:revision>13</cp:revision>
  <dcterms:created xsi:type="dcterms:W3CDTF">2010-12-14T01:56:47Z</dcterms:created>
  <dcterms:modified xsi:type="dcterms:W3CDTF">2011-03-03T17:23:20Z</dcterms:modified>
</cp:coreProperties>
</file>