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5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67" r:id="rId4"/>
    <p:sldId id="268" r:id="rId5"/>
    <p:sldId id="269" r:id="rId6"/>
    <p:sldId id="270" r:id="rId7"/>
    <p:sldId id="27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949A4-8B77-4BC0-99D8-DBFB537A1E49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96710-ADEC-44A7-8846-27B8438A28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62CF3-0DD1-7746-8EAE-C1AFD331AC34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5565A-1FFC-1449-87BC-A01668F427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5565A-1FFC-1449-87BC-A01668F427D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</a:t>
            </a:r>
            <a:r>
              <a:rPr lang="en-US" baseline="0" dirty="0" smtClean="0"/>
              <a:t> about how this is collaborative.  Working together to reach the best possible answer to the question.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E5565A-1FFC-1449-87BC-A01668F427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BFCA18C-47DB-804C-9FFD-0F7C955541D2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531F56E-7B3E-5744-A714-82232C65B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200400"/>
            <a:ext cx="8686800" cy="1600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dirty="0" smtClean="0"/>
              <a:t>With Desdemona’s reasons for marrying Othello in mind, I’d like you to respond to the following questions: </a:t>
            </a:r>
          </a:p>
          <a:p>
            <a:r>
              <a:rPr lang="en-US" sz="2800" dirty="0" smtClean="0"/>
              <a:t>What are the qualities you desire in a significant other?  </a:t>
            </a:r>
          </a:p>
          <a:p>
            <a:r>
              <a:rPr lang="en-US" sz="2800" dirty="0" smtClean="0"/>
              <a:t>	What are valid reasons to marry someone? Invalid reasons?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Jan 27 - Do Now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Please read and annotate Act </a:t>
            </a:r>
            <a:r>
              <a:rPr lang="en-US" dirty="0" smtClean="0"/>
              <a:t>2, Scene 1-2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Othello.  </a:t>
            </a:r>
          </a:p>
          <a:p>
            <a:r>
              <a:rPr lang="en-US" dirty="0" smtClean="0"/>
              <a:t>Scene presentations for Act 1, Scene 3, Act 2, Scene 1, and Act 2, Scene 2.</a:t>
            </a:r>
            <a:endParaRPr lang="en-US" dirty="0" smtClean="0"/>
          </a:p>
          <a:p>
            <a:r>
              <a:rPr lang="en-US" dirty="0" smtClean="0"/>
              <a:t>Write a well-developed paragraph (8-12 sentences) addressing the following question: </a:t>
            </a:r>
            <a:r>
              <a:rPr lang="en-US" b="1" dirty="0" smtClean="0"/>
              <a:t>Does Othello’s status as an outsider in Venice affect the way others treat him?  </a:t>
            </a:r>
          </a:p>
          <a:p>
            <a:pPr lvl="2"/>
            <a:r>
              <a:rPr lang="en-US" dirty="0" smtClean="0"/>
              <a:t>Please Follow the M.E.A.L format and use at least 2 interpretive sentences.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 Now (10) </a:t>
            </a:r>
          </a:p>
          <a:p>
            <a:r>
              <a:rPr lang="en-US" dirty="0" smtClean="0"/>
              <a:t>Finish metaphors/race terminology (10)</a:t>
            </a:r>
          </a:p>
          <a:p>
            <a:r>
              <a:rPr lang="en-US" dirty="0" smtClean="0"/>
              <a:t>Diagnostic Discussion—How might we improve? (5) </a:t>
            </a:r>
          </a:p>
          <a:p>
            <a:r>
              <a:rPr lang="en-US" dirty="0" smtClean="0"/>
              <a:t>M.E.A.L.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Thesis Statements + Interpretive Sentences (15)</a:t>
            </a:r>
          </a:p>
          <a:p>
            <a:r>
              <a:rPr lang="en-US" dirty="0" smtClean="0"/>
              <a:t>Finish reading Act 1, Scene 3. Stereotype vs. Reality (30) </a:t>
            </a:r>
          </a:p>
          <a:p>
            <a:r>
              <a:rPr lang="en-US" dirty="0" smtClean="0"/>
              <a:t>Vocabulary Quiz (15 min)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Errors from Diagnostic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Vague topic sentences</a:t>
            </a:r>
          </a:p>
          <a:p>
            <a:r>
              <a:rPr lang="en-US" dirty="0" smtClean="0"/>
              <a:t>Imprecise language</a:t>
            </a:r>
          </a:p>
          <a:p>
            <a:r>
              <a:rPr lang="en-US" dirty="0" smtClean="0"/>
              <a:t>Quoting without commenting</a:t>
            </a:r>
          </a:p>
          <a:p>
            <a:r>
              <a:rPr lang="en-US" dirty="0" smtClean="0"/>
              <a:t>Lack of topic/idea development </a:t>
            </a:r>
          </a:p>
          <a:p>
            <a:r>
              <a:rPr lang="en-US" dirty="0" smtClean="0"/>
              <a:t>Run-on sentences and fragments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Questions about the diagnostic??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M.E.A.L.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 Idea</a:t>
            </a:r>
          </a:p>
          <a:p>
            <a:pPr lvl="3"/>
            <a:r>
              <a:rPr lang="en-US" dirty="0" smtClean="0"/>
              <a:t>Thesis Statement</a:t>
            </a:r>
          </a:p>
          <a:p>
            <a:r>
              <a:rPr lang="en-US" dirty="0" smtClean="0"/>
              <a:t>Evidence</a:t>
            </a:r>
          </a:p>
          <a:p>
            <a:pPr lvl="2"/>
            <a:r>
              <a:rPr lang="en-US" dirty="0" smtClean="0"/>
              <a:t>Should support the main idea and verify the thesis statement </a:t>
            </a:r>
          </a:p>
          <a:p>
            <a:r>
              <a:rPr lang="en-US" dirty="0" smtClean="0"/>
              <a:t>Analysis	</a:t>
            </a:r>
          </a:p>
          <a:p>
            <a:pPr lvl="2"/>
            <a:r>
              <a:rPr lang="en-US" dirty="0" smtClean="0"/>
              <a:t>Explains and connects evidence to main idea </a:t>
            </a:r>
          </a:p>
          <a:p>
            <a:r>
              <a:rPr lang="en-US" dirty="0" smtClean="0"/>
              <a:t>Link </a:t>
            </a:r>
          </a:p>
          <a:p>
            <a:pPr lvl="2"/>
            <a:r>
              <a:rPr lang="en-US" dirty="0" smtClean="0"/>
              <a:t>Last sentence/Conclusion that links the main points of the paragraph together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Idea: THESIS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First and foremost, make sure you answer the question at hand.  </a:t>
            </a:r>
          </a:p>
          <a:p>
            <a:r>
              <a:rPr lang="en-US" dirty="0" smtClean="0"/>
              <a:t>State your argument </a:t>
            </a:r>
            <a:r>
              <a:rPr lang="en-US" b="1" dirty="0" smtClean="0"/>
              <a:t>clearly</a:t>
            </a:r>
            <a:r>
              <a:rPr lang="en-US" dirty="0" smtClean="0"/>
              <a:t>.  It should be easy to pick out your thesis among your other sentences. </a:t>
            </a:r>
          </a:p>
          <a:p>
            <a:r>
              <a:rPr lang="en-US" dirty="0" smtClean="0"/>
              <a:t>Declarative (convincing) sentence—do not use qualifiers such as “seems,” “just might,” etc.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 and Analysis: </a:t>
            </a:r>
            <a:br>
              <a:rPr lang="en-US" dirty="0" smtClean="0"/>
            </a:br>
            <a:r>
              <a:rPr lang="en-US" dirty="0" smtClean="0"/>
              <a:t>The Interpretive Sentence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799"/>
            <a:ext cx="7772400" cy="497358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The Original (When/As)</a:t>
            </a:r>
          </a:p>
          <a:p>
            <a:pPr>
              <a:buNone/>
            </a:pPr>
            <a:r>
              <a:rPr lang="en-US" dirty="0" smtClean="0"/>
              <a:t>	When Marlow recounts, “you lost your way on that river as you would in a desert, and butted all day long against its shoals…till you thought yourself bewitched and cut off for ever from everything you had known,” he reveals his disorientation and isolation in a foreign and burdensome environment. 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The Gerund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Describing the strange yet serene setting, “it was a stillness of an implacable force brooding over an inscrutable intention.  It looked at you with a vengeful aspect,” Marlow personifies the environment, suggesting its ability to control and constrain him. 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The Appositive</a:t>
            </a:r>
          </a:p>
          <a:p>
            <a:pPr>
              <a:buNone/>
            </a:pPr>
            <a:r>
              <a:rPr lang="en-US" dirty="0" smtClean="0"/>
              <a:t>Marlow’s depiction of the air, “warm, thick, heavy, sluggish,” parallels his own emotional suffocation in the jungle. 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finish reading Act 1, Scene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Readers: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Duke – </a:t>
            </a:r>
          </a:p>
          <a:p>
            <a:pPr>
              <a:buNone/>
            </a:pPr>
            <a:r>
              <a:rPr lang="en-US" dirty="0" err="1" smtClean="0"/>
              <a:t>Brabantio</a:t>
            </a:r>
            <a:r>
              <a:rPr lang="en-US" dirty="0" smtClean="0"/>
              <a:t> – </a:t>
            </a:r>
          </a:p>
          <a:p>
            <a:pPr>
              <a:buNone/>
            </a:pPr>
            <a:r>
              <a:rPr lang="en-US" dirty="0" smtClean="0"/>
              <a:t>Desdemona – </a:t>
            </a:r>
          </a:p>
          <a:p>
            <a:pPr>
              <a:buNone/>
            </a:pPr>
            <a:r>
              <a:rPr lang="en-US" dirty="0" smtClean="0"/>
              <a:t>Othello – </a:t>
            </a:r>
          </a:p>
          <a:p>
            <a:pPr>
              <a:buNone/>
            </a:pPr>
            <a:r>
              <a:rPr lang="en-US" dirty="0" smtClean="0"/>
              <a:t>First Senator – </a:t>
            </a:r>
          </a:p>
          <a:p>
            <a:pPr>
              <a:buNone/>
            </a:pPr>
            <a:r>
              <a:rPr lang="en-US" dirty="0" err="1" smtClean="0"/>
              <a:t>Iago</a:t>
            </a:r>
            <a:r>
              <a:rPr lang="en-US" dirty="0" smtClean="0"/>
              <a:t> – </a:t>
            </a:r>
          </a:p>
          <a:p>
            <a:pPr>
              <a:buNone/>
            </a:pPr>
            <a:r>
              <a:rPr lang="en-US" dirty="0" err="1" smtClean="0"/>
              <a:t>Roderigo</a:t>
            </a:r>
            <a:r>
              <a:rPr lang="en-US" dirty="0" smtClean="0"/>
              <a:t> –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435" y="274638"/>
            <a:ext cx="8316365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Stereotype vs.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does what </a:t>
            </a:r>
            <a:r>
              <a:rPr lang="en-US" dirty="0" err="1" smtClean="0"/>
              <a:t>Iago</a:t>
            </a:r>
            <a:r>
              <a:rPr lang="en-US" dirty="0" smtClean="0"/>
              <a:t> says about Othello contrast with what Othello reveals about himself through his own words?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Discussion protocol: </a:t>
            </a:r>
          </a:p>
          <a:p>
            <a:pPr>
              <a:buNone/>
            </a:pPr>
            <a:r>
              <a:rPr lang="en-US" dirty="0" smtClean="0"/>
              <a:t>	1)One person speaks at a time. Always listen to your peers.</a:t>
            </a:r>
          </a:p>
          <a:p>
            <a:pPr>
              <a:buNone/>
            </a:pPr>
            <a:r>
              <a:rPr lang="en-US" dirty="0" smtClean="0"/>
              <a:t>	2) Ask clarifying questions; build on each other’s ideas  </a:t>
            </a:r>
          </a:p>
          <a:p>
            <a:pPr>
              <a:buNone/>
            </a:pPr>
            <a:r>
              <a:rPr lang="en-US" dirty="0" smtClean="0"/>
              <a:t>    3) Try to provide textual evidence for your assertions.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Pairs (10)…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Please come up with a thesis statement that answers the question we’ve just been grappling with:</a:t>
            </a:r>
          </a:p>
          <a:p>
            <a:pPr lvl="1"/>
            <a:r>
              <a:rPr lang="en-US" dirty="0" smtClean="0"/>
              <a:t>How does what </a:t>
            </a:r>
            <a:r>
              <a:rPr lang="en-US" dirty="0" err="1" smtClean="0"/>
              <a:t>Iago</a:t>
            </a:r>
            <a:r>
              <a:rPr lang="en-US" dirty="0" smtClean="0"/>
              <a:t> says about Othello contrast with what Othello reveals about himself through his own words?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310</TotalTime>
  <Words>385</Words>
  <Application>Microsoft Office PowerPoint</Application>
  <PresentationFormat>On-screen Show (4:3)</PresentationFormat>
  <Paragraphs>71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Jan 27 - Do Now</vt:lpstr>
      <vt:lpstr>Agenda </vt:lpstr>
      <vt:lpstr>Common Errors from Diagnostic</vt:lpstr>
      <vt:lpstr>M.E.A.L. Plan</vt:lpstr>
      <vt:lpstr>Main Idea: THESIS STATEMENTS</vt:lpstr>
      <vt:lpstr>Evidence and Analysis:  The Interpretive Sentence</vt:lpstr>
      <vt:lpstr>Let’s finish reading Act 1, Scene 3</vt:lpstr>
      <vt:lpstr>Stereotype vs. Reality</vt:lpstr>
      <vt:lpstr>In Pairs (10)…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Now: Journal</dc:title>
  <dc:creator>kira leekeenan</dc:creator>
  <cp:lastModifiedBy>kleekeenan</cp:lastModifiedBy>
  <cp:revision>65</cp:revision>
  <dcterms:created xsi:type="dcterms:W3CDTF">2011-01-28T15:11:13Z</dcterms:created>
  <dcterms:modified xsi:type="dcterms:W3CDTF">2011-01-28T15:36:46Z</dcterms:modified>
</cp:coreProperties>
</file>