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E1FB81-BE62-374A-9001-46DAFEC04D04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561959-52C7-4846-9056-CFC385BB58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/>
              <a:t>Look at page</a:t>
            </a:r>
            <a:r>
              <a:rPr lang="en-US" dirty="0" smtClean="0"/>
              <a:t> 43-45</a:t>
            </a:r>
            <a:endParaRPr lang="en-US" dirty="0"/>
          </a:p>
          <a:p>
            <a:pPr>
              <a:spcBef>
                <a:spcPct val="0"/>
              </a:spcBef>
            </a:pPr>
            <a:r>
              <a:rPr lang="en-US" dirty="0"/>
              <a:t>10 min.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1BE4101-6D5C-5A47-BF65-E11CE6D9245F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/>
              <a:t>10 min.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9742054-CACD-5845-817E-804CF0FBE978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Diction Worksheet: Look at Ashley Lee’s room description</a:t>
            </a:r>
            <a:r>
              <a:rPr lang="en-US" baseline="0" dirty="0" smtClean="0"/>
              <a:t> in course pack. P. 68</a:t>
            </a:r>
            <a:endParaRPr lang="en-US" dirty="0" smtClean="0"/>
          </a:p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01FA24-DD1B-3347-ABC0-A2460E773875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/>
              <a:t>10 min.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A3B69EB-6DD4-0548-BA21-033182851B24}" type="slidenum">
              <a:rPr lang="en-US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68560C-92A2-4949-B72C-C9D7B9285CF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50F58-69BA-D544-9235-D8B23C71A1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50F58-69BA-D544-9235-D8B23C71A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50F58-69BA-D544-9235-D8B23C71A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50F58-69BA-D544-9235-D8B23C71A1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50F58-69BA-D544-9235-D8B23C71A1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50F58-69BA-D544-9235-D8B23C71A1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50F58-69BA-D544-9235-D8B23C71A1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50F58-69BA-D544-9235-D8B23C71A1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50F58-69BA-D544-9235-D8B23C71A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50F58-69BA-D544-9235-D8B23C71A1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50F58-69BA-D544-9235-D8B23C71A1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50F58-69BA-D544-9235-D8B23C71A1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AD650F58-69BA-D544-9235-D8B23C71A1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50F58-69BA-D544-9235-D8B23C71A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50F58-69BA-D544-9235-D8B23C71A1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AD650F58-69BA-D544-9235-D8B23C71A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50F58-69BA-D544-9235-D8B23C71A1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4C2A9B9-FB94-3249-AE14-4237691064EB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AD650F58-69BA-D544-9235-D8B23C71A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1/25 “Do Now” -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0846" y="5562599"/>
            <a:ext cx="7408354" cy="74855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Please open up your course packs to page 63-64 and complete the “Intro to Analysis” worksheet.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323748"/>
            <a:ext cx="7556313" cy="4802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500" dirty="0" smtClean="0"/>
              <a:t>Review Point of View and Lorraine Moore’s essay (15)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500" dirty="0" smtClean="0"/>
              <a:t>AP </a:t>
            </a:r>
            <a:r>
              <a:rPr lang="en-US" sz="2500" smtClean="0"/>
              <a:t>Multiple Choice (10</a:t>
            </a:r>
            <a:r>
              <a:rPr lang="en-US" sz="2500" dirty="0"/>
              <a:t>)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smtClean="0"/>
              <a:t>How to talk about a writer’s use of diction (25)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500" dirty="0" smtClean="0"/>
              <a:t>Big </a:t>
            </a:r>
            <a:r>
              <a:rPr lang="en-US" sz="2500" dirty="0"/>
              <a:t>Mac </a:t>
            </a:r>
            <a:r>
              <a:rPr lang="en-US" sz="2500" dirty="0" smtClean="0"/>
              <a:t>Paragraph (20)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500" dirty="0"/>
              <a:t>Sentence </a:t>
            </a:r>
            <a:r>
              <a:rPr lang="en-US" sz="2500" dirty="0" smtClean="0"/>
              <a:t>structure for tomorrow’s quiz </a:t>
            </a:r>
            <a:r>
              <a:rPr lang="en-US" sz="2500" dirty="0"/>
              <a:t>(5)</a:t>
            </a:r>
          </a:p>
          <a:p>
            <a:pPr>
              <a:buNone/>
            </a:pPr>
            <a:r>
              <a:rPr lang="en-US" sz="2500" dirty="0"/>
              <a:t>HW: Secret Sharer analysis.</a:t>
            </a:r>
            <a:r>
              <a:rPr lang="en-US" sz="2500" dirty="0" smtClean="0"/>
              <a:t> </a:t>
            </a:r>
            <a:endParaRPr lang="en-US" sz="2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Levels of Diction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dirty="0"/>
              <a:t>High Formal/Elevated – polysyllabic words</a:t>
            </a:r>
          </a:p>
          <a:p>
            <a:r>
              <a:rPr lang="en-US" sz="2500" dirty="0"/>
              <a:t>Neutral – simple language, no slang</a:t>
            </a:r>
          </a:p>
          <a:p>
            <a:r>
              <a:rPr lang="en-US" sz="2500" dirty="0"/>
              <a:t>Informal/Low – everyday use, contractions</a:t>
            </a:r>
          </a:p>
          <a:p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Diction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 2" charset="2"/>
              <a:buNone/>
            </a:pPr>
            <a:r>
              <a:rPr lang="en-US" sz="2500" dirty="0"/>
              <a:t>Archaic – antiquated </a:t>
            </a:r>
          </a:p>
          <a:p>
            <a:pPr>
              <a:buFont typeface="Wingdings 2" charset="2"/>
              <a:buNone/>
            </a:pPr>
            <a:r>
              <a:rPr lang="en-US" sz="2500" dirty="0"/>
              <a:t>Colloquial – non-standard, conventional speech</a:t>
            </a:r>
          </a:p>
          <a:p>
            <a:pPr>
              <a:buFont typeface="Wingdings 2" charset="2"/>
              <a:buNone/>
            </a:pPr>
            <a:r>
              <a:rPr lang="en-US" sz="2500" dirty="0"/>
              <a:t>Dialect – has it’s own vocabulary and grammatical features</a:t>
            </a:r>
          </a:p>
          <a:p>
            <a:pPr>
              <a:buFont typeface="Wingdings 2" charset="2"/>
              <a:buNone/>
            </a:pPr>
            <a:r>
              <a:rPr lang="en-US" sz="2500" dirty="0"/>
              <a:t>Jargon – specific words, expressions that are characteristic of a particular trade or profession.</a:t>
            </a:r>
          </a:p>
          <a:p>
            <a:pPr>
              <a:buFont typeface="Wingdings 2" charset="2"/>
              <a:buNone/>
            </a:pPr>
            <a:r>
              <a:rPr lang="en-US" sz="2500" dirty="0"/>
              <a:t>Profanity/vulgarity</a:t>
            </a:r>
          </a:p>
          <a:p>
            <a:pPr>
              <a:buFont typeface="Wingdings 2" charset="2"/>
              <a:buNone/>
            </a:pPr>
            <a:r>
              <a:rPr lang="en-US" sz="2500" dirty="0"/>
              <a:t>Slang – coined words; pass in and out of usage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0237"/>
          </a:xfrm>
        </p:spPr>
        <p:txBody>
          <a:bodyPr/>
          <a:lstStyle/>
          <a:p>
            <a:r>
              <a:rPr lang="en-US" sz="3000"/>
              <a:t>Other ways to characterize diction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4875"/>
            <a:ext cx="9144000" cy="522128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1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Concrete – words to describe physical qualities or conditions; people, places, objects (Ex.  soft and furry, blue eyes, black hair)</a:t>
            </a:r>
          </a:p>
          <a:p>
            <a:pPr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1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Abstract – ideas, emotions, conditions, intangible (Ex. Incredible, unfathomable)</a:t>
            </a:r>
          </a:p>
          <a:p>
            <a:pPr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1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General vs. specific (Ex. fruit vs. apples)</a:t>
            </a:r>
          </a:p>
          <a:p>
            <a:pPr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1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Denotative – literal meaning</a:t>
            </a:r>
          </a:p>
          <a:p>
            <a:pPr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1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Connotative – implicit meaning, suggestions, associations</a:t>
            </a:r>
          </a:p>
          <a:p>
            <a:pPr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1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Monosyllabic vs. polysyllabic</a:t>
            </a:r>
          </a:p>
          <a:p>
            <a:pPr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1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Euphonious – harmonious sounds (ex. brilliantly)</a:t>
            </a:r>
          </a:p>
          <a:p>
            <a:pPr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1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Cacophonous – harsh unpleasant sounds – (ex. boil)</a:t>
            </a:r>
          </a:p>
          <a:p>
            <a:pPr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1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Alliterative (repetition of the 1</a:t>
            </a:r>
            <a:r>
              <a:rPr lang="en-US" sz="21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st</a:t>
            </a:r>
            <a:r>
              <a:rPr lang="en-US" sz="21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 consonant sound) , assonance (repetition of vowel sounds), consonance (repetition of consonants)</a:t>
            </a:r>
            <a:endParaRPr lang="en-US" sz="2100" dirty="0">
              <a:solidFill>
                <a:schemeClr val="tx1">
                  <a:lumMod val="65000"/>
                  <a:lumOff val="35000"/>
                </a:schemeClr>
              </a:solidFill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</a:t>
            </a:r>
            <a:r>
              <a:rPr lang="en-US" dirty="0" smtClean="0"/>
              <a:t> </a:t>
            </a:r>
            <a:r>
              <a:rPr lang="en-US" dirty="0"/>
              <a:t>minutes with Diction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charset="2"/>
              <a:buNone/>
            </a:pPr>
            <a:r>
              <a:rPr lang="en-US" sz="2300" dirty="0"/>
              <a:t>You each have a card taped to the back of your desks.  You have 5 minutes to come up with as many examples of your type of diction as possible.  Depending on your assignment, you may be coming  up with phrases and/or words. </a:t>
            </a:r>
            <a:r>
              <a:rPr lang="en-US" sz="2300" dirty="0" smtClean="0"/>
              <a:t> </a:t>
            </a:r>
          </a:p>
          <a:p>
            <a:pPr>
              <a:buFont typeface="Wingdings 2" charset="2"/>
              <a:buNone/>
            </a:pPr>
            <a:r>
              <a:rPr lang="en-US" sz="2300" dirty="0" smtClean="0"/>
              <a:t>Find </a:t>
            </a:r>
            <a:r>
              <a:rPr lang="en-US" sz="2300" i="1" dirty="0" smtClean="0"/>
              <a:t>your </a:t>
            </a:r>
            <a:r>
              <a:rPr lang="en-US" sz="2300" dirty="0" smtClean="0"/>
              <a:t>strip of paper and write down your examples in large bold print so that the rest of the class can see.</a:t>
            </a:r>
            <a:endParaRPr lang="en-US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</a:t>
            </a:r>
            <a:r>
              <a:rPr lang="en-US" dirty="0"/>
              <a:t>Mac Paragraph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66010" cy="4525963"/>
          </a:xfrm>
        </p:spPr>
        <p:txBody>
          <a:bodyPr>
            <a:normAutofit/>
          </a:bodyPr>
          <a:lstStyle/>
          <a:p>
            <a:pPr>
              <a:buFont typeface="Wingdings 2" charset="2"/>
              <a:buNone/>
            </a:pPr>
            <a:r>
              <a:rPr lang="en-US" sz="2500" dirty="0" smtClean="0"/>
              <a:t>(Assignment can be found on page 69 in your course pack.)  </a:t>
            </a:r>
          </a:p>
          <a:p>
            <a:pPr>
              <a:buFont typeface="Wingdings 2" charset="2"/>
              <a:buNone/>
            </a:pPr>
            <a:endParaRPr lang="en-US" sz="2500" dirty="0" smtClean="0"/>
          </a:p>
          <a:p>
            <a:pPr>
              <a:buFont typeface="Wingdings 2" charset="2"/>
              <a:buNone/>
            </a:pPr>
            <a:r>
              <a:rPr lang="en-US" sz="2500" dirty="0" smtClean="0"/>
              <a:t>In </a:t>
            </a:r>
            <a:r>
              <a:rPr lang="en-US" sz="2500" dirty="0"/>
              <a:t>about 100-250 words, describe a McDonald’s Big Mac using one of the eleven types of diction listed on page</a:t>
            </a:r>
            <a:r>
              <a:rPr lang="en-US" sz="2500" dirty="0" smtClean="0"/>
              <a:t> in </a:t>
            </a:r>
            <a:r>
              <a:rPr lang="en-US" sz="2500" dirty="0"/>
              <a:t>your course </a:t>
            </a:r>
            <a:r>
              <a:rPr lang="en-US" sz="2500" dirty="0" smtClean="0"/>
              <a:t>pack (pgs. 43-45).</a:t>
            </a:r>
            <a:endParaRPr lang="en-US" sz="2500" dirty="0"/>
          </a:p>
          <a:p>
            <a:pPr>
              <a:buFont typeface="Wingdings 2" charset="2"/>
              <a:buNone/>
            </a:pPr>
            <a:endParaRPr lang="en-US" sz="2500" dirty="0" smtClean="0"/>
          </a:p>
          <a:p>
            <a:pPr>
              <a:buFont typeface="Wingdings 2" charset="2"/>
              <a:buNone/>
            </a:pPr>
            <a:endParaRPr lang="en-US" sz="2500" dirty="0" smtClean="0"/>
          </a:p>
          <a:p>
            <a:pPr>
              <a:buFont typeface="Wingdings 2" charset="2"/>
              <a:buNone/>
            </a:pPr>
            <a:endParaRPr lang="en-US" sz="2500" dirty="0"/>
          </a:p>
          <a:p>
            <a:pPr>
              <a:buFont typeface="Wingdings 2" charset="2"/>
              <a:buNone/>
            </a:pP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Tomorrow’s Sentence structure</a:t>
            </a:r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Complex sentences – 1 independent clause and 1 or more dependent clause (subordinating conjunctions – look on page 39)</a:t>
            </a:r>
            <a:br>
              <a:rPr lang="en-US" dirty="0" smtClean="0"/>
            </a:br>
            <a:endParaRPr lang="en-US" dirty="0" smtClean="0"/>
          </a:p>
          <a:p>
            <a:pPr eaLnBrk="1" hangingPunct="1">
              <a:buFont typeface="Wingdings" pitchFamily="-112" charset="2"/>
              <a:buNone/>
            </a:pPr>
            <a:r>
              <a:rPr lang="en-US" dirty="0" smtClean="0"/>
              <a:t>Example </a:t>
            </a:r>
            <a:r>
              <a:rPr lang="en-US" dirty="0"/>
              <a:t>– </a:t>
            </a:r>
          </a:p>
          <a:p>
            <a:pPr eaLnBrk="1" hangingPunct="1">
              <a:buFont typeface="Wingdings" pitchFamily="-112" charset="2"/>
              <a:buNone/>
            </a:pPr>
            <a:r>
              <a:rPr lang="en-US" u="sng" dirty="0"/>
              <a:t>When</a:t>
            </a:r>
            <a:r>
              <a:rPr lang="en-US" dirty="0"/>
              <a:t> I get back to school, I’m actually going to appreciate it.  I won’t even complain about math class, </a:t>
            </a:r>
            <a:r>
              <a:rPr lang="en-US" u="sng" dirty="0"/>
              <a:t>although</a:t>
            </a:r>
            <a:r>
              <a:rPr lang="en-US" dirty="0"/>
              <a:t> I might be talking crazy </a:t>
            </a:r>
            <a:r>
              <a:rPr lang="en-US" u="sng" dirty="0"/>
              <a:t>because</a:t>
            </a:r>
            <a:r>
              <a:rPr lang="en-US" dirty="0"/>
              <a:t> I’m feverish.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&amp; 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7537" y="1417638"/>
            <a:ext cx="8027363" cy="484822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“Secret Sharer” Analysis (500 words)</a:t>
            </a:r>
          </a:p>
          <a:p>
            <a:r>
              <a:rPr lang="en-US" sz="2800" dirty="0" smtClean="0"/>
              <a:t>Study Week 1 Vocabulary words (quiz tomorrow)</a:t>
            </a:r>
          </a:p>
          <a:p>
            <a:r>
              <a:rPr lang="en-US" sz="2800" dirty="0" smtClean="0"/>
              <a:t>First poetry response will be due on </a:t>
            </a:r>
            <a:r>
              <a:rPr lang="en-US" sz="2800" b="1" dirty="0" smtClean="0"/>
              <a:t>Friday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Work on selecting your Independent Reading Books this week.  Selection due this Sunday.</a:t>
            </a:r>
          </a:p>
          <a:p>
            <a:r>
              <a:rPr lang="en-US" sz="2800" dirty="0" smtClean="0"/>
              <a:t>Please bring in money for books. ($6)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31</TotalTime>
  <Words>499</Words>
  <Application>Microsoft Office PowerPoint</Application>
  <PresentationFormat>On-screen Show (4:3)</PresentationFormat>
  <Paragraphs>59</Paragraphs>
  <Slides>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Advantage</vt:lpstr>
      <vt:lpstr>1/25 “Do Now” - </vt:lpstr>
      <vt:lpstr>Agenda</vt:lpstr>
      <vt:lpstr>Levels of Diction</vt:lpstr>
      <vt:lpstr>Types of Diction</vt:lpstr>
      <vt:lpstr>Other ways to characterize diction</vt:lpstr>
      <vt:lpstr>5 minutes with Diction</vt:lpstr>
      <vt:lpstr>Big Mac Paragraph</vt:lpstr>
      <vt:lpstr>Tomorrow’s Sentence structure</vt:lpstr>
      <vt:lpstr>Homework &amp; Announcements</vt:lpstr>
    </vt:vector>
  </TitlesOfParts>
  <Company>Tufts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1/25 “Do Now” - </dc:title>
  <dc:creator>Kira LeeKeenan</dc:creator>
  <cp:lastModifiedBy>kleekeenan</cp:lastModifiedBy>
  <cp:revision>4</cp:revision>
  <dcterms:created xsi:type="dcterms:W3CDTF">2011-01-25T00:25:50Z</dcterms:created>
  <dcterms:modified xsi:type="dcterms:W3CDTF">2011-01-25T16:37:43Z</dcterms:modified>
</cp:coreProperties>
</file>