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8" r:id="rId3"/>
    <p:sldId id="274" r:id="rId4"/>
    <p:sldId id="275" r:id="rId5"/>
    <p:sldId id="276" r:id="rId6"/>
    <p:sldId id="277" r:id="rId7"/>
    <p:sldId id="278" r:id="rId8"/>
    <p:sldId id="258" r:id="rId9"/>
    <p:sldId id="271" r:id="rId10"/>
    <p:sldId id="261" r:id="rId11"/>
    <p:sldId id="263" r:id="rId12"/>
    <p:sldId id="262" r:id="rId13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859046B-ACBD-5841-B49C-609DB25AA26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BC8807C-5B75-B547-8B44-D05059EE2BAC}" type="datetime1">
              <a:rPr lang="en-US"/>
              <a:pPr/>
              <a:t>9/15/2010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FE44C4-4518-5A49-8134-9EE820731EC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E44C4-4518-5A49-8134-9EE820731EC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E44C4-4518-5A49-8134-9EE820731EC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E44C4-4518-5A49-8134-9EE820731EC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1" hangingPunct="1"/>
              <a:endParaRPr lang="en-US" sz="2400">
                <a:latin typeface="Times New Roman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eaLnBrk="1" hangingPunct="1"/>
                <a:endParaRPr lang="en-US" sz="2400">
                  <a:latin typeface="Times New Roman" charset="0"/>
                </a:endParaRPr>
              </a:p>
            </p:txBody>
          </p:sp>
        </p:grpSp>
      </p:grpSp>
      <p:sp>
        <p:nvSpPr>
          <p:cNvPr id="1333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3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-107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EEF66-44BF-894E-BAB6-A8DE5A4277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44EA69-59C0-2B41-9AEC-677C8936514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03E49D-A94B-7C4F-9836-F45E53BA3AD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C22617-15F5-5843-9ABB-3A171A2C642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7B2C2D-24EC-744D-B019-59CF77C3B1D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F71B13-9AB5-8849-AD50-2D27AFA7EFF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1D496A-1902-9E40-A9A3-2A28F6E49B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DE399-B7C4-B442-A0DB-8A7C5544981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E263B7-DB0E-1E48-9822-270762B3BF0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25682-F3B9-C441-950C-02C400452A9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224CCA-C258-2A44-8C91-CDE1F308612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charset="0"/>
              </a:defRPr>
            </a:lvl1pPr>
          </a:lstStyle>
          <a:p>
            <a:fld id="{7DD69E10-0129-1F46-858D-96B9FB8D0D3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229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1230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30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7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7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7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7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7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7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7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2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2"/>
        <a:buChar char="¨"/>
        <a:defRPr sz="2800">
          <a:solidFill>
            <a:schemeClr val="tx1"/>
          </a:solidFill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2"/>
        <a:buChar char="n"/>
        <a:defRPr sz="2400">
          <a:solidFill>
            <a:schemeClr val="tx1"/>
          </a:solidFill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¨"/>
        <a:defRPr sz="2000">
          <a:solidFill>
            <a:schemeClr val="tx1"/>
          </a:solidFill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9.15 Do </a:t>
            </a:r>
            <a:r>
              <a:rPr lang="en-US" dirty="0"/>
              <a:t>Now </a:t>
            </a:r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95400" y="4267200"/>
            <a:ext cx="7696200" cy="1752600"/>
          </a:xfrm>
        </p:spPr>
        <p:txBody>
          <a:bodyPr/>
          <a:lstStyle/>
          <a:p>
            <a:r>
              <a:rPr lang="en-US" dirty="0" smtClean="0"/>
              <a:t>After putting your bag down, stand by one of the elements of culture poster papers and record any notes you have for </a:t>
            </a:r>
            <a:r>
              <a:rPr lang="en-US" dirty="0" smtClean="0"/>
              <a:t>that </a:t>
            </a:r>
            <a:r>
              <a:rPr lang="en-US" dirty="0" smtClean="0"/>
              <a:t>element. (No more than 5 people per element)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Allusion to the Bible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343400"/>
          </a:xfrm>
        </p:spPr>
        <p:txBody>
          <a:bodyPr/>
          <a:lstStyle/>
          <a:p>
            <a:pPr eaLnBrk="1" hangingPunct="1"/>
            <a:r>
              <a:rPr lang="en-US"/>
              <a:t>Story of Abraham &amp; Isaac from Old Testament</a:t>
            </a:r>
          </a:p>
          <a:p>
            <a:pPr eaLnBrk="1" hangingPunct="1"/>
            <a:r>
              <a:rPr lang="en-US"/>
              <a:t>Main ideas of story?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How does this connect to chapter 7?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Ikemefuna’s</a:t>
            </a:r>
            <a:r>
              <a:rPr lang="en-US" dirty="0" smtClean="0"/>
              <a:t> </a:t>
            </a:r>
            <a:r>
              <a:rPr lang="en-US" dirty="0"/>
              <a:t>death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en-US" dirty="0" smtClean="0"/>
              <a:t>Effects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…</a:t>
            </a:r>
            <a:r>
              <a:rPr lang="en-US" dirty="0"/>
              <a:t>on </a:t>
            </a:r>
            <a:r>
              <a:rPr lang="en-US" dirty="0" err="1"/>
              <a:t>Nwoye</a:t>
            </a:r>
            <a:r>
              <a:rPr lang="en-US" dirty="0" smtClean="0"/>
              <a:t>?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…on family</a:t>
            </a:r>
            <a:r>
              <a:rPr lang="en-US" dirty="0" smtClean="0"/>
              <a:t>?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…predictions?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267200" y="1905000"/>
            <a:ext cx="472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-107" charset="2"/>
              <a:buNone/>
              <a:tabLst/>
              <a:defRPr/>
            </a:pPr>
            <a:endParaRPr lang="en-US" sz="3400" kern="0" dirty="0" smtClean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-107" charset="2"/>
              <a:buNone/>
              <a:tabLst/>
              <a:defRPr/>
            </a:pPr>
            <a:r>
              <a:rPr kumimoji="0" lang="en-US" sz="3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Was </a:t>
            </a:r>
            <a:r>
              <a:rPr kumimoji="0" lang="en-US" sz="3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Okonkwo</a:t>
            </a:r>
            <a:r>
              <a:rPr kumimoji="0" lang="en-US" sz="3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justified in killing </a:t>
            </a:r>
            <a:r>
              <a:rPr kumimoji="0" lang="en-US" sz="3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Ikemefuna</a:t>
            </a:r>
            <a:r>
              <a:rPr kumimoji="0" lang="en-US" sz="3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? Why or why not?  What were his motivations?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Homework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Read Chapters 8-11 and look for the folktales that Achebe embeds in his story.  Think about the following questions as you read:</a:t>
            </a:r>
          </a:p>
          <a:p>
            <a:pPr>
              <a:buNone/>
            </a:pPr>
            <a:r>
              <a:rPr lang="en-US" sz="2400" dirty="0" smtClean="0"/>
              <a:t>What is the role of folktales in the Ibo culture?  Why are they included in this story?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dirty="0" smtClean="0"/>
              <a:t>To further increase our understanding of </a:t>
            </a:r>
            <a:r>
              <a:rPr lang="en-US" sz="2000" i="1" dirty="0" smtClean="0"/>
              <a:t>allusion</a:t>
            </a:r>
            <a:r>
              <a:rPr lang="en-US" sz="2000" dirty="0" smtClean="0"/>
              <a:t> as necessary to the deeper meaning in a text</a:t>
            </a:r>
          </a:p>
          <a:p>
            <a:pPr eaLnBrk="1" hangingPunct="1"/>
            <a:r>
              <a:rPr lang="en-US" sz="2000" dirty="0" smtClean="0"/>
              <a:t>To solidify our understanding of the family structure in the Ibo culture.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multiple gods, </a:t>
            </a:r>
            <a:r>
              <a:rPr lang="en-US" dirty="0" err="1" smtClean="0"/>
              <a:t>ani</a:t>
            </a:r>
            <a:r>
              <a:rPr lang="en-US" dirty="0" smtClean="0"/>
              <a:t> is most important(earth god), place of worship is a temple, sacrifice goats in feast of the new yam, holidays are centered around the harvest, they have more value in god even more than men.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Arts &amp; Entertainment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Wresting, festival of the new yam, feast drumming, ogene, flute, story telling,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 Roles &amp;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men have more value, men are superior, men can beat women, multiple wives, manly jobs like growing yams, have a women goddess, women priest, cook and take care of the kids,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There's polygamy in large families, domestic abuse, separate housing for the wives and the husband, story telling from family to children, common meals and </a:t>
            </a:r>
            <a:r>
              <a:rPr lang="en-US" dirty="0" err="1" smtClean="0"/>
              <a:t>okonkwo</a:t>
            </a:r>
            <a:r>
              <a:rPr lang="en-US" dirty="0" smtClean="0"/>
              <a:t> gets three meals from each wife, </a:t>
            </a:r>
            <a:r>
              <a:rPr lang="en-US" dirty="0" err="1" smtClean="0"/>
              <a:t>okonkwo</a:t>
            </a:r>
            <a:r>
              <a:rPr lang="en-US" dirty="0" smtClean="0"/>
              <a:t> doesn’t show but loves his son,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have elders and the older you are the higher you are  in society, if god says so someone could be killed, priest and priestess,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Review </a:t>
            </a:r>
            <a:r>
              <a:rPr lang="en-US" dirty="0" err="1"/>
              <a:t>Okonkwo’s</a:t>
            </a:r>
            <a:r>
              <a:rPr lang="en-US" dirty="0"/>
              <a:t> family 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an allusion?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/>
              <a:t>A passing reference, without explicit identification, to a literary or historical person, place, event, or to another literary work or passage</a:t>
            </a:r>
          </a:p>
          <a:p>
            <a:pPr eaLnBrk="1" hangingPunct="1"/>
            <a:r>
              <a:rPr lang="en-US" sz="2600"/>
              <a:t>Most referenced works: </a:t>
            </a:r>
          </a:p>
          <a:p>
            <a:pPr lvl="1" eaLnBrk="1" hangingPunct="1"/>
            <a:r>
              <a:rPr lang="en-US" sz="2200">
                <a:ea typeface="ＭＳ Ｐゴシック" charset="-128"/>
              </a:rPr>
              <a:t>Greek &amp; Roman literature/history, the Bible, Shakespeare</a:t>
            </a:r>
          </a:p>
          <a:p>
            <a:pPr eaLnBrk="1" hangingPunct="1"/>
            <a:r>
              <a:rPr lang="en-US" sz="2600"/>
              <a:t>Why use allusion?</a:t>
            </a:r>
          </a:p>
          <a:p>
            <a:pPr lvl="1" eaLnBrk="1" hangingPunct="1"/>
            <a:r>
              <a:rPr lang="en-US" sz="2200">
                <a:ea typeface="ＭＳ Ｐゴシック" charset="-128"/>
              </a:rPr>
              <a:t>Imply fund of information author &amp; audience share</a:t>
            </a:r>
          </a:p>
          <a:p>
            <a:pPr lvl="1" eaLnBrk="1" hangingPunct="1"/>
            <a:r>
              <a:rPr lang="en-US" sz="2200">
                <a:ea typeface="ＭＳ Ｐゴシック" charset="-128"/>
              </a:rPr>
              <a:t>Intended to be recognized (widespread or elite) </a:t>
            </a:r>
          </a:p>
          <a:p>
            <a:pPr lvl="1" eaLnBrk="1" hangingPunct="1"/>
            <a:r>
              <a:rPr lang="en-US" sz="2200">
                <a:ea typeface="ＭＳ Ｐゴシック" charset="-128"/>
              </a:rPr>
              <a:t>Helps author express deeper understanding or knowledge about theme or topic through reference</a:t>
            </a:r>
          </a:p>
          <a:p>
            <a:pPr lvl="1" eaLnBrk="1" hangingPunct="1">
              <a:buFont typeface="Wingdings" charset="2"/>
              <a:buNone/>
            </a:pPr>
            <a:endParaRPr lang="en-US" sz="2200">
              <a:ea typeface="ＭＳ Ｐゴシック" charset="-12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98" decel="100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1405</TotalTime>
  <Words>443</Words>
  <Application>Microsoft Office PowerPoint</Application>
  <PresentationFormat>On-screen Show (4:3)</PresentationFormat>
  <Paragraphs>50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Pixel</vt:lpstr>
      <vt:lpstr>9.15 Do Now #4</vt:lpstr>
      <vt:lpstr>Goal: </vt:lpstr>
      <vt:lpstr>Religion</vt:lpstr>
      <vt:lpstr>Arts &amp; Entertainment</vt:lpstr>
      <vt:lpstr>Gender Roles &amp; Class</vt:lpstr>
      <vt:lpstr>Family Relationship</vt:lpstr>
      <vt:lpstr>Governing System</vt:lpstr>
      <vt:lpstr>Review Okonkwo’s family tree</vt:lpstr>
      <vt:lpstr>What is an allusion?</vt:lpstr>
      <vt:lpstr>Allusion to the Bible</vt:lpstr>
      <vt:lpstr>Ikemefuna’s death</vt:lpstr>
      <vt:lpstr>Homework</vt:lpstr>
    </vt:vector>
  </TitlesOfParts>
  <Company>Cambridge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03/06/08 Do Now</dc:title>
  <dc:creator>amaloney</dc:creator>
  <cp:lastModifiedBy>cwilkes</cp:lastModifiedBy>
  <cp:revision>40</cp:revision>
  <dcterms:created xsi:type="dcterms:W3CDTF">2010-09-15T13:08:36Z</dcterms:created>
  <dcterms:modified xsi:type="dcterms:W3CDTF">2010-09-15T18:26:15Z</dcterms:modified>
</cp:coreProperties>
</file>