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</p:sldMasterIdLst>
  <p:notesMasterIdLst>
    <p:notesMasterId r:id="rId9"/>
  </p:notesMasterIdLst>
  <p:handoutMasterIdLst>
    <p:handoutMasterId r:id="rId10"/>
  </p:handoutMasterIdLst>
  <p:sldIdLst>
    <p:sldId id="260" r:id="rId2"/>
    <p:sldId id="261" r:id="rId3"/>
    <p:sldId id="262" r:id="rId4"/>
    <p:sldId id="257" r:id="rId5"/>
    <p:sldId id="258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DC705-57C5-4423-82B8-7EF3D82F0D37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F404C-EF83-4B95-9338-0DE8D20DBD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F7C58-143D-024B-9639-A540E9A305FA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F814F-6877-5442-8686-283E95F9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For example,  </a:t>
            </a:r>
            <a:r>
              <a:rPr lang="en-US" sz="1200" b="1" dirty="0" smtClean="0"/>
              <a:t>apathetic, </a:t>
            </a:r>
            <a:r>
              <a:rPr lang="en-US" sz="1200" dirty="0" smtClean="0"/>
              <a:t>adjective: having or showing little or no feeling or emotion; impassive; showing little interest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Richard’s life was sports, especially soccer, when he got </a:t>
            </a:r>
            <a:r>
              <a:rPr lang="en-US" u="sng" dirty="0" smtClean="0"/>
              <a:t>hurt again.</a:t>
            </a:r>
            <a:r>
              <a:rPr lang="en-US" dirty="0" smtClean="0"/>
              <a:t>  His </a:t>
            </a:r>
            <a:r>
              <a:rPr lang="en-US" u="sng" dirty="0" smtClean="0"/>
              <a:t>injury</a:t>
            </a:r>
            <a:r>
              <a:rPr lang="en-US" dirty="0" smtClean="0"/>
              <a:t> would  not have been so bad, except </a:t>
            </a:r>
            <a:r>
              <a:rPr lang="en-US" u="sng" dirty="0" smtClean="0"/>
              <a:t>this</a:t>
            </a:r>
            <a:r>
              <a:rPr lang="en-US" dirty="0" smtClean="0"/>
              <a:t> was his </a:t>
            </a:r>
            <a:r>
              <a:rPr lang="en-US" u="sng" dirty="0" smtClean="0"/>
              <a:t>fifth injury</a:t>
            </a:r>
            <a:r>
              <a:rPr lang="en-US" dirty="0" smtClean="0"/>
              <a:t>  in two years.  It seemed like every time he was healthy, he would go </a:t>
            </a:r>
            <a:r>
              <a:rPr lang="en-US" u="sng" dirty="0" smtClean="0"/>
              <a:t>and get hurt.</a:t>
            </a:r>
            <a:r>
              <a:rPr lang="en-US" dirty="0" smtClean="0"/>
              <a:t>  He </a:t>
            </a:r>
            <a:r>
              <a:rPr lang="en-US" u="sng" dirty="0" smtClean="0"/>
              <a:t>finally</a:t>
            </a:r>
            <a:r>
              <a:rPr lang="en-US" dirty="0" smtClean="0"/>
              <a:t> </a:t>
            </a:r>
            <a:r>
              <a:rPr lang="en-US" u="sng" dirty="0" smtClean="0"/>
              <a:t>decided </a:t>
            </a:r>
            <a:r>
              <a:rPr lang="en-US" dirty="0" smtClean="0"/>
              <a:t> to </a:t>
            </a:r>
            <a:r>
              <a:rPr lang="en-US" u="sng" dirty="0" smtClean="0"/>
              <a:t>quit</a:t>
            </a:r>
            <a:r>
              <a:rPr lang="en-US" dirty="0" smtClean="0"/>
              <a:t> </a:t>
            </a:r>
            <a:r>
              <a:rPr lang="en-US" u="sng" dirty="0" smtClean="0"/>
              <a:t>on</a:t>
            </a:r>
            <a:r>
              <a:rPr lang="en-US" dirty="0" smtClean="0"/>
              <a:t> </a:t>
            </a:r>
            <a:r>
              <a:rPr lang="en-US" u="sng" dirty="0" smtClean="0"/>
              <a:t>the</a:t>
            </a:r>
            <a:r>
              <a:rPr lang="en-US" dirty="0" smtClean="0"/>
              <a:t> </a:t>
            </a:r>
            <a:r>
              <a:rPr lang="en-US" u="sng" dirty="0" smtClean="0"/>
              <a:t>spot.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(10)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95A2F3-0570-6943-8BC5-8E73F333117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F814F-6877-5442-8686-283E95F9793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four passage; give multiple choice…then students figure it out for themselves.</a:t>
            </a:r>
          </a:p>
          <a:p>
            <a:r>
              <a:rPr lang="en-US" dirty="0" smtClean="0"/>
              <a:t>20 min. see how many you get through…a little competition. Winner get candy.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6ACA-BC4C-774E-9DED-4935CE4EE10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BE69E5E-42D7-2246-B2FD-B81D0F7FD5AE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96937C5-C4A1-FA46-98C1-AF0B07E62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132" y="317458"/>
            <a:ext cx="9169679" cy="1997118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Jan. 28th “Do Now” – </a:t>
            </a:r>
            <a:br>
              <a:rPr lang="en-US" sz="2800" dirty="0" smtClean="0"/>
            </a:br>
            <a:r>
              <a:rPr lang="en-US" sz="2800" dirty="0" smtClean="0"/>
              <a:t> In </a:t>
            </a:r>
            <a:r>
              <a:rPr lang="en-US" sz="2800" dirty="0"/>
              <a:t>the spirit of today’s Tone Challenge, try writing 3-4 sentences which reflect a particular tone.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</a:rPr>
              <a:t>You may pick from the following five words: </a:t>
            </a:r>
            <a:r>
              <a:rPr lang="en-US" sz="2800" b="1" dirty="0" smtClean="0">
                <a:solidFill>
                  <a:schemeClr val="tx1"/>
                </a:solidFill>
              </a:rPr>
              <a:t>apathetic, sympathetic, exasperated, meditative, optimistic.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577002"/>
            <a:ext cx="9144000" cy="4552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2200" dirty="0" smtClean="0"/>
              <a:t>Additionally, your original sample should comply with the following specifications: third person point of view; no direct quotations; underline words (diction) that reflect the particular tone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The young girl </a:t>
            </a:r>
            <a:r>
              <a:rPr lang="en-US" sz="2200" u="sng" dirty="0" smtClean="0"/>
              <a:t>yawned</a:t>
            </a:r>
            <a:r>
              <a:rPr lang="en-US" sz="2200" dirty="0" smtClean="0"/>
              <a:t> </a:t>
            </a:r>
            <a:r>
              <a:rPr lang="en-US" sz="2200" u="sng" dirty="0" smtClean="0"/>
              <a:t>slowly</a:t>
            </a:r>
            <a:r>
              <a:rPr lang="en-US" sz="2200" dirty="0" smtClean="0"/>
              <a:t> and </a:t>
            </a:r>
            <a:r>
              <a:rPr lang="en-US" sz="2200" u="sng" dirty="0" smtClean="0"/>
              <a:t>deliberately</a:t>
            </a:r>
            <a:r>
              <a:rPr lang="en-US" sz="2200" dirty="0" smtClean="0"/>
              <a:t> and did </a:t>
            </a:r>
            <a:r>
              <a:rPr lang="en-US" sz="2200" u="sng" dirty="0" smtClean="0"/>
              <a:t>not</a:t>
            </a:r>
            <a:r>
              <a:rPr lang="en-US" sz="2200" dirty="0" smtClean="0"/>
              <a:t> </a:t>
            </a:r>
            <a:r>
              <a:rPr lang="en-US" sz="2200" u="sng" dirty="0" smtClean="0"/>
              <a:t>care</a:t>
            </a:r>
            <a:r>
              <a:rPr lang="en-US" sz="2200" dirty="0" smtClean="0"/>
              <a:t> about the topic before her.  English class was of </a:t>
            </a:r>
            <a:r>
              <a:rPr lang="en-US" sz="2200" u="sng" dirty="0" smtClean="0"/>
              <a:t>no</a:t>
            </a:r>
            <a:r>
              <a:rPr lang="en-US" sz="2200" dirty="0" smtClean="0"/>
              <a:t> </a:t>
            </a:r>
            <a:r>
              <a:rPr lang="en-US" sz="2200" u="sng" dirty="0" smtClean="0"/>
              <a:t>importanc</a:t>
            </a:r>
            <a:r>
              <a:rPr lang="en-US" sz="2200" dirty="0" smtClean="0"/>
              <a:t>e..  On  a scale of one to ten, it was a </a:t>
            </a:r>
            <a:r>
              <a:rPr lang="en-US" sz="2200" u="sng" dirty="0" smtClean="0"/>
              <a:t>zero</a:t>
            </a:r>
            <a:r>
              <a:rPr lang="en-US" sz="2200" dirty="0" smtClean="0"/>
              <a:t>.</a:t>
            </a:r>
            <a:r>
              <a:rPr lang="en-US" sz="2200" u="sng" dirty="0" smtClean="0"/>
              <a:t> </a:t>
            </a: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The student </a:t>
            </a:r>
            <a:r>
              <a:rPr lang="en-US" sz="2200" u="sng" dirty="0" smtClean="0"/>
              <a:t>seemed</a:t>
            </a:r>
            <a:r>
              <a:rPr lang="en-US" sz="2200" dirty="0" smtClean="0"/>
              <a:t> </a:t>
            </a:r>
            <a:r>
              <a:rPr lang="en-US" sz="2200" u="sng" dirty="0" smtClean="0"/>
              <a:t>to</a:t>
            </a:r>
            <a:r>
              <a:rPr lang="en-US" sz="2200" dirty="0" smtClean="0"/>
              <a:t> </a:t>
            </a:r>
            <a:r>
              <a:rPr lang="en-US" sz="2200" u="sng" dirty="0" smtClean="0"/>
              <a:t>be</a:t>
            </a:r>
            <a:r>
              <a:rPr lang="en-US" sz="2200" dirty="0" smtClean="0"/>
              <a:t> on </a:t>
            </a:r>
            <a:r>
              <a:rPr lang="en-US" sz="2200" u="sng" dirty="0" smtClean="0"/>
              <a:t>another</a:t>
            </a:r>
            <a:r>
              <a:rPr lang="en-US" sz="2200" dirty="0" smtClean="0"/>
              <a:t> </a:t>
            </a:r>
            <a:r>
              <a:rPr lang="en-US" sz="2200" u="sng" dirty="0" smtClean="0"/>
              <a:t>planet</a:t>
            </a:r>
            <a:r>
              <a:rPr lang="en-US" sz="2200" dirty="0" smtClean="0"/>
              <a:t>.  Instead of listening to his teacher, he </a:t>
            </a:r>
            <a:r>
              <a:rPr lang="en-US" sz="2200" u="sng" dirty="0" smtClean="0"/>
              <a:t>day</a:t>
            </a:r>
            <a:r>
              <a:rPr lang="en-US" sz="2200" dirty="0" smtClean="0"/>
              <a:t>-</a:t>
            </a:r>
            <a:r>
              <a:rPr lang="en-US" sz="2200" u="sng" dirty="0" smtClean="0"/>
              <a:t>dreamed</a:t>
            </a:r>
            <a:r>
              <a:rPr lang="en-US" sz="2200" dirty="0" smtClean="0"/>
              <a:t> about </a:t>
            </a:r>
            <a:r>
              <a:rPr lang="en-US" sz="2200" u="sng" dirty="0" smtClean="0"/>
              <a:t>going fishing</a:t>
            </a:r>
            <a:r>
              <a:rPr lang="en-US" sz="2200" dirty="0" smtClean="0"/>
              <a:t> with his dad.  He </a:t>
            </a:r>
            <a:r>
              <a:rPr lang="en-US" sz="2200" u="sng" dirty="0" smtClean="0"/>
              <a:t>thought</a:t>
            </a:r>
            <a:r>
              <a:rPr lang="en-US" sz="2200" dirty="0" smtClean="0"/>
              <a:t> about the </a:t>
            </a:r>
            <a:r>
              <a:rPr lang="en-US" sz="2200" u="sng" dirty="0" smtClean="0"/>
              <a:t>good</a:t>
            </a:r>
            <a:r>
              <a:rPr lang="en-US" sz="2200" dirty="0" smtClean="0"/>
              <a:t> </a:t>
            </a:r>
            <a:r>
              <a:rPr lang="en-US" sz="2200" u="sng" dirty="0" smtClean="0"/>
              <a:t>old</a:t>
            </a:r>
            <a:r>
              <a:rPr lang="en-US" sz="2200" dirty="0" smtClean="0"/>
              <a:t> </a:t>
            </a:r>
            <a:r>
              <a:rPr lang="en-US" sz="2200" u="sng" dirty="0" smtClean="0"/>
              <a:t>days</a:t>
            </a:r>
            <a:r>
              <a:rPr lang="en-US" sz="2200" dirty="0" smtClean="0"/>
              <a:t>  in kindergarten when recess lasted all day long.	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38600" cy="1143000"/>
          </a:xfrm>
        </p:spPr>
        <p:txBody>
          <a:bodyPr/>
          <a:lstStyle/>
          <a:p>
            <a:pPr algn="l"/>
            <a:r>
              <a:rPr lang="en-US" dirty="0" smtClean="0"/>
              <a:t>Agenda: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Poetry Response (10)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Secret Sharer Analysis (15)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Practice Identifying Tone (5)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Tone Challenge (25)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687612" y="1600200"/>
            <a:ext cx="2999187" cy="48933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Goals:</a:t>
            </a:r>
          </a:p>
          <a:p>
            <a:pPr>
              <a:buNone/>
            </a:pPr>
            <a:r>
              <a:rPr lang="en-US" dirty="0" smtClean="0"/>
              <a:t>To review and reinforce how to write a passage analysis focused on style and tone.</a:t>
            </a:r>
          </a:p>
          <a:p>
            <a:pPr>
              <a:buNone/>
            </a:pPr>
            <a:r>
              <a:rPr lang="en-US" dirty="0" smtClean="0"/>
              <a:t>To practice identifying and analyzing tone.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9057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“Secret Sharer” Analysis</a:t>
            </a:r>
            <a:endParaRPr lang="en-US" sz="40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63630"/>
            <a:ext cx="7788275" cy="440189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3000" dirty="0" smtClean="0"/>
              <a:t>Secret Sharer Exemplar (an A++ or 9+)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3000" dirty="0" smtClean="0"/>
              <a:t>Swap papers with the person next to you.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3000" dirty="0" err="1" smtClean="0"/>
              <a:t>StEvE</a:t>
            </a:r>
            <a:r>
              <a:rPr lang="en-US" sz="3000" dirty="0"/>
              <a:t>: State, Evidence, Explain</a:t>
            </a:r>
            <a:endParaRPr lang="en-US" sz="3000" dirty="0" smtClean="0"/>
          </a:p>
          <a:p>
            <a:pPr marL="457200" indent="-457200">
              <a:lnSpc>
                <a:spcPct val="90000"/>
              </a:lnSpc>
              <a:buNone/>
            </a:pPr>
            <a:r>
              <a:rPr lang="en-US" sz="3000" i="1" dirty="0" smtClean="0"/>
              <a:t>(You will need three different colored highlighters for this activity.)</a:t>
            </a:r>
          </a:p>
          <a:p>
            <a:pPr marL="457200" indent="-457200" eaLnBrk="1" hangingPunct="1">
              <a:lnSpc>
                <a:spcPct val="90000"/>
              </a:lnSpc>
              <a:buNone/>
            </a:pPr>
            <a:r>
              <a:rPr lang="en-US" sz="3000" dirty="0" smtClean="0"/>
              <a:t>4.   Pay close attention to the introduction</a:t>
            </a:r>
            <a:r>
              <a:rPr lang="en-US" sz="3000" dirty="0"/>
              <a:t>.</a:t>
            </a:r>
            <a:r>
              <a:rPr lang="en-US" sz="3000" dirty="0" smtClean="0"/>
              <a:t>  Did your partner answer the </a:t>
            </a:r>
            <a:r>
              <a:rPr lang="en-US" sz="3000" dirty="0"/>
              <a:t>question?  </a:t>
            </a:r>
            <a:r>
              <a:rPr lang="en-US" sz="3000" dirty="0" smtClean="0"/>
              <a:t>Has he/she related </a:t>
            </a:r>
            <a:r>
              <a:rPr lang="en-US" sz="3000" dirty="0"/>
              <a:t>Conrad’s use of diction to tone and theme?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identifying tone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Read the passage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the author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the narrator.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the subject of the passage (what is being talked about).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the narrator’s attitude towards the subject.  This will give you the tone.</a:t>
            </a:r>
          </a:p>
          <a:p>
            <a:pPr marL="457200" indent="-457200">
              <a:buNone/>
            </a:pPr>
            <a:r>
              <a:rPr lang="en-US" dirty="0" smtClean="0"/>
              <a:t>Turn to page 82 in your course packs.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groups of three you will read a selection of passages.  While reading, highlight or underline the words which seem important to you and to the meaning of the passage. </a:t>
            </a:r>
            <a:endParaRPr lang="en-US" dirty="0"/>
          </a:p>
          <a:p>
            <a:r>
              <a:rPr lang="en-US" dirty="0"/>
              <a:t>Consider the highlighted words to decide which tone or tones these words</a:t>
            </a:r>
            <a:r>
              <a:rPr lang="en-US" dirty="0" smtClean="0"/>
              <a:t> might </a:t>
            </a:r>
            <a:r>
              <a:rPr lang="en-US" dirty="0"/>
              <a:t>suggest. Use your tone sheet.</a:t>
            </a:r>
            <a:endParaRPr lang="en-US" dirty="0" smtClean="0"/>
          </a:p>
          <a:p>
            <a:r>
              <a:rPr lang="en-US" dirty="0" smtClean="0"/>
              <a:t>Next to or under each passage write a sentence or two that explains your </a:t>
            </a:r>
            <a:r>
              <a:rPr lang="en-US" dirty="0" err="1" smtClean="0"/>
              <a:t>selection(s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Odyssey by Homer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"</a:t>
            </a:r>
            <a:r>
              <a:rPr lang="en-US" u="sng" dirty="0" smtClean="0"/>
              <a:t>I shall throw you on a black ship</a:t>
            </a:r>
            <a:r>
              <a:rPr lang="en-US" dirty="0" smtClean="0"/>
              <a:t> and send you to the mainland, to King </a:t>
            </a:r>
            <a:r>
              <a:rPr lang="en-US" dirty="0" err="1" smtClean="0"/>
              <a:t>Echetos</a:t>
            </a:r>
            <a:r>
              <a:rPr lang="en-US" dirty="0" smtClean="0"/>
              <a:t>, destroyer of all mortal men,</a:t>
            </a:r>
          </a:p>
          <a:p>
            <a:pPr>
              <a:buNone/>
            </a:pPr>
            <a:r>
              <a:rPr lang="en-US" dirty="0" smtClean="0"/>
              <a:t>who will </a:t>
            </a:r>
            <a:r>
              <a:rPr lang="en-US" u="sng" dirty="0" smtClean="0"/>
              <a:t>cut off your nostrils and ears </a:t>
            </a:r>
            <a:r>
              <a:rPr lang="en-US" dirty="0" smtClean="0"/>
              <a:t>with a sharp bronze sword; he will tear off your private parts and give them to the dogs to eat raw."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SAMPLE ANSWER:  THREATENING--In this excerpt, one of Homer's characters makes dire threats against another. The key to classifying a tone as "threatening" is the possibility or promise of negative action against the subject.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 Rewrite </a:t>
            </a:r>
            <a:r>
              <a:rPr lang="en-US" i="1" dirty="0" smtClean="0"/>
              <a:t>The Bluest Eye</a:t>
            </a:r>
            <a:r>
              <a:rPr lang="en-US" dirty="0" smtClean="0"/>
              <a:t> analysis</a:t>
            </a:r>
          </a:p>
          <a:p>
            <a:pPr>
              <a:buNone/>
            </a:pPr>
            <a:r>
              <a:rPr lang="en-US" dirty="0" smtClean="0"/>
              <a:t>2.  </a:t>
            </a:r>
            <a:r>
              <a:rPr lang="en-US" dirty="0" err="1" smtClean="0"/>
              <a:t>Moodle</a:t>
            </a:r>
            <a:r>
              <a:rPr lang="en-US" dirty="0" smtClean="0"/>
              <a:t> postings &amp; INS (independent novel study) selection.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Start reading your independent reading book.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43</TotalTime>
  <Words>566</Words>
  <Application>Microsoft Office PowerPoint</Application>
  <PresentationFormat>On-screen Show (4:3)</PresentationFormat>
  <Paragraphs>52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Jan. 28th “Do Now” –   In the spirit of today’s Tone Challenge, try writing 3-4 sentences which reflect a particular tone.  You may pick from the following five words: apathetic, sympathetic, exasperated, meditative, optimistic. </vt:lpstr>
      <vt:lpstr>Agenda:</vt:lpstr>
      <vt:lpstr>“Secret Sharer” Analysis</vt:lpstr>
      <vt:lpstr>Practice identifying tone</vt:lpstr>
      <vt:lpstr>Tone Challenge</vt:lpstr>
      <vt:lpstr>The Odyssey by Homer </vt:lpstr>
      <vt:lpstr>Homework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Kira LeeKeenan</dc:creator>
  <cp:lastModifiedBy>kleekeenan</cp:lastModifiedBy>
  <cp:revision>4</cp:revision>
  <dcterms:created xsi:type="dcterms:W3CDTF">2011-01-27T18:09:46Z</dcterms:created>
  <dcterms:modified xsi:type="dcterms:W3CDTF">2011-01-28T15:38:23Z</dcterms:modified>
</cp:coreProperties>
</file>