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 id="2147483749" r:id="rId2"/>
  </p:sldMasterIdLst>
  <p:notesMasterIdLst>
    <p:notesMasterId r:id="rId16"/>
  </p:notesMasterIdLst>
  <p:handoutMasterIdLst>
    <p:handoutMasterId r:id="rId17"/>
  </p:handoutMasterIdLst>
  <p:sldIdLst>
    <p:sldId id="267" r:id="rId3"/>
    <p:sldId id="269" r:id="rId4"/>
    <p:sldId id="275" r:id="rId5"/>
    <p:sldId id="276" r:id="rId6"/>
    <p:sldId id="268" r:id="rId7"/>
    <p:sldId id="261" r:id="rId8"/>
    <p:sldId id="270" r:id="rId9"/>
    <p:sldId id="271" r:id="rId10"/>
    <p:sldId id="272" r:id="rId11"/>
    <p:sldId id="273" r:id="rId12"/>
    <p:sldId id="266" r:id="rId13"/>
    <p:sldId id="274" r:id="rId14"/>
    <p:sldId id="265"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106" charset="0"/>
        <a:ea typeface="ＭＳ Ｐゴシック" pitchFamily="-106" charset="-128"/>
        <a:cs typeface="ＭＳ Ｐゴシック" pitchFamily="-106" charset="-128"/>
      </a:defRPr>
    </a:lvl1pPr>
    <a:lvl2pPr marL="457200" algn="l" rtl="0" fontAlgn="base">
      <a:spcBef>
        <a:spcPct val="0"/>
      </a:spcBef>
      <a:spcAft>
        <a:spcPct val="0"/>
      </a:spcAft>
      <a:defRPr kern="1200">
        <a:solidFill>
          <a:schemeClr val="tx1"/>
        </a:solidFill>
        <a:latin typeface="Arial" pitchFamily="-106" charset="0"/>
        <a:ea typeface="ＭＳ Ｐゴシック" pitchFamily="-106" charset="-128"/>
        <a:cs typeface="ＭＳ Ｐゴシック" pitchFamily="-106" charset="-128"/>
      </a:defRPr>
    </a:lvl2pPr>
    <a:lvl3pPr marL="914400" algn="l" rtl="0" fontAlgn="base">
      <a:spcBef>
        <a:spcPct val="0"/>
      </a:spcBef>
      <a:spcAft>
        <a:spcPct val="0"/>
      </a:spcAft>
      <a:defRPr kern="1200">
        <a:solidFill>
          <a:schemeClr val="tx1"/>
        </a:solidFill>
        <a:latin typeface="Arial" pitchFamily="-106" charset="0"/>
        <a:ea typeface="ＭＳ Ｐゴシック" pitchFamily="-106" charset="-128"/>
        <a:cs typeface="ＭＳ Ｐゴシック" pitchFamily="-106" charset="-128"/>
      </a:defRPr>
    </a:lvl3pPr>
    <a:lvl4pPr marL="1371600" algn="l" rtl="0" fontAlgn="base">
      <a:spcBef>
        <a:spcPct val="0"/>
      </a:spcBef>
      <a:spcAft>
        <a:spcPct val="0"/>
      </a:spcAft>
      <a:defRPr kern="1200">
        <a:solidFill>
          <a:schemeClr val="tx1"/>
        </a:solidFill>
        <a:latin typeface="Arial" pitchFamily="-106" charset="0"/>
        <a:ea typeface="ＭＳ Ｐゴシック" pitchFamily="-106" charset="-128"/>
        <a:cs typeface="ＭＳ Ｐゴシック" pitchFamily="-106" charset="-128"/>
      </a:defRPr>
    </a:lvl4pPr>
    <a:lvl5pPr marL="1828800" algn="l" rtl="0" fontAlgn="base">
      <a:spcBef>
        <a:spcPct val="0"/>
      </a:spcBef>
      <a:spcAft>
        <a:spcPct val="0"/>
      </a:spcAft>
      <a:defRPr kern="1200">
        <a:solidFill>
          <a:schemeClr val="tx1"/>
        </a:solidFill>
        <a:latin typeface="Arial" pitchFamily="-106" charset="0"/>
        <a:ea typeface="ＭＳ Ｐゴシック" pitchFamily="-106" charset="-128"/>
        <a:cs typeface="ＭＳ Ｐゴシック" pitchFamily="-106" charset="-128"/>
      </a:defRPr>
    </a:lvl5pPr>
    <a:lvl6pPr marL="2286000" algn="l" defTabSz="457200" rtl="0" eaLnBrk="1" latinLnBrk="0" hangingPunct="1">
      <a:defRPr kern="1200">
        <a:solidFill>
          <a:schemeClr val="tx1"/>
        </a:solidFill>
        <a:latin typeface="Arial" pitchFamily="-106" charset="0"/>
        <a:ea typeface="ＭＳ Ｐゴシック" pitchFamily="-106" charset="-128"/>
        <a:cs typeface="ＭＳ Ｐゴシック" pitchFamily="-106" charset="-128"/>
      </a:defRPr>
    </a:lvl6pPr>
    <a:lvl7pPr marL="2743200" algn="l" defTabSz="457200" rtl="0" eaLnBrk="1" latinLnBrk="0" hangingPunct="1">
      <a:defRPr kern="1200">
        <a:solidFill>
          <a:schemeClr val="tx1"/>
        </a:solidFill>
        <a:latin typeface="Arial" pitchFamily="-106" charset="0"/>
        <a:ea typeface="ＭＳ Ｐゴシック" pitchFamily="-106" charset="-128"/>
        <a:cs typeface="ＭＳ Ｐゴシック" pitchFamily="-106" charset="-128"/>
      </a:defRPr>
    </a:lvl7pPr>
    <a:lvl8pPr marL="3200400" algn="l" defTabSz="457200" rtl="0" eaLnBrk="1" latinLnBrk="0" hangingPunct="1">
      <a:defRPr kern="1200">
        <a:solidFill>
          <a:schemeClr val="tx1"/>
        </a:solidFill>
        <a:latin typeface="Arial" pitchFamily="-106" charset="0"/>
        <a:ea typeface="ＭＳ Ｐゴシック" pitchFamily="-106" charset="-128"/>
        <a:cs typeface="ＭＳ Ｐゴシック" pitchFamily="-106" charset="-128"/>
      </a:defRPr>
    </a:lvl8pPr>
    <a:lvl9pPr marL="3657600" algn="l" defTabSz="457200" rtl="0" eaLnBrk="1" latinLnBrk="0" hangingPunct="1">
      <a:defRPr kern="1200">
        <a:solidFill>
          <a:schemeClr val="tx1"/>
        </a:solidFill>
        <a:latin typeface="Arial" pitchFamily="-106" charset="0"/>
        <a:ea typeface="ＭＳ Ｐゴシック" pitchFamily="-106" charset="-128"/>
        <a:cs typeface="ＭＳ Ｐゴシック" pitchFamily="-106"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charset="0"/>
                <a:ea typeface="ＭＳ Ｐゴシック" pitchFamily="-109" charset="-128"/>
                <a:cs typeface="+mn-cs"/>
              </a:defRPr>
            </a:lvl1pPr>
          </a:lstStyle>
          <a:p>
            <a:pPr>
              <a:defRPr/>
            </a:pPr>
            <a:endParaRPr lang="en-US"/>
          </a:p>
        </p:txBody>
      </p:sp>
      <p:sp>
        <p:nvSpPr>
          <p:cNvPr id="3584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Arial" pitchFamily="-111" charset="0"/>
                <a:ea typeface="ＭＳ Ｐゴシック" pitchFamily="-111" charset="-128"/>
                <a:cs typeface="ＭＳ Ｐゴシック" pitchFamily="-111" charset="-128"/>
              </a:defRPr>
            </a:lvl1pPr>
          </a:lstStyle>
          <a:p>
            <a:pPr>
              <a:defRPr/>
            </a:pPr>
            <a:fld id="{6F3CC6E7-DF78-9048-AC24-0B578E030078}" type="datetime1">
              <a:rPr lang="en-US"/>
              <a:pPr>
                <a:defRPr/>
              </a:pPr>
              <a:t>2/3/2011</a:t>
            </a:fld>
            <a:endParaRPr lang="en-US"/>
          </a:p>
        </p:txBody>
      </p:sp>
      <p:sp>
        <p:nvSpPr>
          <p:cNvPr id="3584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Arial" charset="0"/>
                <a:ea typeface="ＭＳ Ｐゴシック" pitchFamily="-109" charset="-128"/>
                <a:cs typeface="+mn-cs"/>
              </a:defRPr>
            </a:lvl1pPr>
          </a:lstStyle>
          <a:p>
            <a:pPr>
              <a:defRPr/>
            </a:pPr>
            <a:endParaRPr lang="en-US"/>
          </a:p>
        </p:txBody>
      </p:sp>
      <p:sp>
        <p:nvSpPr>
          <p:cNvPr id="3584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Arial" pitchFamily="-111" charset="0"/>
                <a:ea typeface="ＭＳ Ｐゴシック" pitchFamily="-111" charset="-128"/>
                <a:cs typeface="ＭＳ Ｐゴシック" pitchFamily="-111" charset="-128"/>
              </a:defRPr>
            </a:lvl1pPr>
          </a:lstStyle>
          <a:p>
            <a:pPr>
              <a:defRPr/>
            </a:pPr>
            <a:fld id="{22F49348-2B28-E34B-8A27-F087BC461282}"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109" charset="0"/>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pitchFamily="-111" charset="0"/>
                <a:ea typeface="ＭＳ Ｐゴシック" pitchFamily="-111" charset="-128"/>
                <a:cs typeface="ＭＳ Ｐゴシック" pitchFamily="-111" charset="-128"/>
              </a:defRPr>
            </a:lvl1pPr>
          </a:lstStyle>
          <a:p>
            <a:pPr>
              <a:defRPr/>
            </a:pPr>
            <a:fld id="{91A0EFC4-B5AF-C547-A7AB-9396BD788957}" type="datetime1">
              <a:rPr lang="en-US"/>
              <a:pPr>
                <a:defRPr/>
              </a:pPr>
              <a:t>2/3/2011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109" charset="0"/>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pitchFamily="-111" charset="0"/>
                <a:ea typeface="ＭＳ Ｐゴシック" pitchFamily="-111" charset="-128"/>
                <a:cs typeface="ＭＳ Ｐゴシック" pitchFamily="-111" charset="-128"/>
              </a:defRPr>
            </a:lvl1pPr>
          </a:lstStyle>
          <a:p>
            <a:pPr>
              <a:defRPr/>
            </a:pPr>
            <a:fld id="{23EF4493-9BD5-4548-9468-A64F410E46F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ＭＳ Ｐゴシック" pitchFamily="-109"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ea typeface="ＭＳ Ｐゴシック" pitchFamily="-106" charset="-128"/>
              <a:cs typeface="ＭＳ Ｐゴシック" pitchFamily="-106" charset="-128"/>
            </a:endParaRPr>
          </a:p>
        </p:txBody>
      </p:sp>
      <p:sp>
        <p:nvSpPr>
          <p:cNvPr id="28676" name="Slide Number Placeholder 3"/>
          <p:cNvSpPr>
            <a:spLocks noGrp="1"/>
          </p:cNvSpPr>
          <p:nvPr>
            <p:ph type="sldNum" sz="quarter" idx="5"/>
          </p:nvPr>
        </p:nvSpPr>
        <p:spPr bwMode="auto">
          <a:noFill/>
          <a:ln>
            <a:miter lim="800000"/>
            <a:headEnd/>
            <a:tailEnd/>
          </a:ln>
        </p:spPr>
        <p:txBody>
          <a:bodyPr/>
          <a:lstStyle/>
          <a:p>
            <a:fld id="{61494A1B-F57C-184F-B871-005B87A2CFB3}" type="slidenum">
              <a:rPr lang="en-US">
                <a:latin typeface="Arial" pitchFamily="-106" charset="0"/>
                <a:ea typeface="ＭＳ Ｐゴシック" pitchFamily="-106" charset="-128"/>
                <a:cs typeface="ＭＳ Ｐゴシック" pitchFamily="-106" charset="-128"/>
              </a:rPr>
              <a:pPr/>
              <a:t>1</a:t>
            </a:fld>
            <a:endParaRPr lang="en-US">
              <a:latin typeface="Arial" pitchFamily="-106" charset="0"/>
              <a:ea typeface="ＭＳ Ｐゴシック" pitchFamily="-106" charset="-128"/>
              <a:cs typeface="ＭＳ Ｐゴシック" pitchFamily="-106"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ea typeface="ＭＳ Ｐゴシック" pitchFamily="-106" charset="-128"/>
              <a:cs typeface="ＭＳ Ｐゴシック" pitchFamily="-106" charset="-128"/>
            </a:endParaRPr>
          </a:p>
        </p:txBody>
      </p:sp>
      <p:sp>
        <p:nvSpPr>
          <p:cNvPr id="30724" name="Slide Number Placeholder 3"/>
          <p:cNvSpPr>
            <a:spLocks noGrp="1"/>
          </p:cNvSpPr>
          <p:nvPr>
            <p:ph type="sldNum" sz="quarter" idx="5"/>
          </p:nvPr>
        </p:nvSpPr>
        <p:spPr bwMode="auto">
          <a:noFill/>
          <a:ln>
            <a:miter lim="800000"/>
            <a:headEnd/>
            <a:tailEnd/>
          </a:ln>
        </p:spPr>
        <p:txBody>
          <a:bodyPr/>
          <a:lstStyle/>
          <a:p>
            <a:fld id="{73BAE2F3-C3F9-AB46-AEFC-C7710C4C064B}" type="slidenum">
              <a:rPr lang="en-US">
                <a:latin typeface="Arial" pitchFamily="-106" charset="0"/>
                <a:ea typeface="ＭＳ Ｐゴシック" pitchFamily="-106" charset="-128"/>
                <a:cs typeface="ＭＳ Ｐゴシック" pitchFamily="-106" charset="-128"/>
              </a:rPr>
              <a:pPr/>
              <a:t>2</a:t>
            </a:fld>
            <a:endParaRPr lang="en-US">
              <a:latin typeface="Arial" pitchFamily="-106" charset="0"/>
              <a:ea typeface="ＭＳ Ｐゴシック" pitchFamily="-106" charset="-128"/>
              <a:cs typeface="ＭＳ Ｐゴシック" pitchFamily="-106"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ea typeface="ＭＳ Ｐゴシック" pitchFamily="-106" charset="-128"/>
                <a:cs typeface="ＭＳ Ｐゴシック" pitchFamily="-106" charset="-128"/>
              </a:rPr>
              <a:t>10</a:t>
            </a:r>
          </a:p>
        </p:txBody>
      </p:sp>
      <p:sp>
        <p:nvSpPr>
          <p:cNvPr id="32772" name="Slide Number Placeholder 3"/>
          <p:cNvSpPr>
            <a:spLocks noGrp="1"/>
          </p:cNvSpPr>
          <p:nvPr>
            <p:ph type="sldNum" sz="quarter" idx="5"/>
          </p:nvPr>
        </p:nvSpPr>
        <p:spPr bwMode="auto">
          <a:noFill/>
          <a:ln>
            <a:miter lim="800000"/>
            <a:headEnd/>
            <a:tailEnd/>
          </a:ln>
        </p:spPr>
        <p:txBody>
          <a:bodyPr/>
          <a:lstStyle/>
          <a:p>
            <a:fld id="{F83BB08B-B2C0-614A-84E8-30CC7EB800BC}" type="slidenum">
              <a:rPr lang="en-US">
                <a:latin typeface="Arial" pitchFamily="-106" charset="0"/>
                <a:ea typeface="ＭＳ Ｐゴシック" pitchFamily="-106" charset="-128"/>
                <a:cs typeface="ＭＳ Ｐゴシック" pitchFamily="-106" charset="-128"/>
              </a:rPr>
              <a:pPr/>
              <a:t>5</a:t>
            </a:fld>
            <a:endParaRPr lang="en-US">
              <a:latin typeface="Arial" pitchFamily="-106" charset="0"/>
              <a:ea typeface="ＭＳ Ｐゴシック" pitchFamily="-106" charset="-128"/>
              <a:cs typeface="ＭＳ Ｐゴシック" pitchFamily="-106"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ea typeface="ＭＳ Ｐゴシック" pitchFamily="-106" charset="-128"/>
                <a:cs typeface="ＭＳ Ｐゴシック" pitchFamily="-106" charset="-128"/>
              </a:rPr>
              <a:t>PERIOD 3</a:t>
            </a:r>
          </a:p>
        </p:txBody>
      </p:sp>
      <p:sp>
        <p:nvSpPr>
          <p:cNvPr id="34820" name="Slide Number Placeholder 3"/>
          <p:cNvSpPr>
            <a:spLocks noGrp="1"/>
          </p:cNvSpPr>
          <p:nvPr>
            <p:ph type="sldNum" sz="quarter" idx="5"/>
          </p:nvPr>
        </p:nvSpPr>
        <p:spPr bwMode="auto">
          <a:noFill/>
          <a:ln>
            <a:miter lim="800000"/>
            <a:headEnd/>
            <a:tailEnd/>
          </a:ln>
        </p:spPr>
        <p:txBody>
          <a:bodyPr/>
          <a:lstStyle/>
          <a:p>
            <a:fld id="{2926A5E0-2022-8549-AEDF-1088523191CA}" type="slidenum">
              <a:rPr lang="en-US">
                <a:latin typeface="Arial" pitchFamily="-106" charset="0"/>
                <a:ea typeface="ＭＳ Ｐゴシック" pitchFamily="-106" charset="-128"/>
                <a:cs typeface="ＭＳ Ｐゴシック" pitchFamily="-106" charset="-128"/>
              </a:rPr>
              <a:pPr/>
              <a:t>6</a:t>
            </a:fld>
            <a:endParaRPr lang="en-US">
              <a:latin typeface="Arial" pitchFamily="-106" charset="0"/>
              <a:ea typeface="ＭＳ Ｐゴシック" pitchFamily="-106" charset="-128"/>
              <a:cs typeface="ＭＳ Ｐゴシック" pitchFamily="-106"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ea typeface="ＭＳ Ｐゴシック" pitchFamily="-106" charset="-128"/>
                <a:cs typeface="ＭＳ Ｐゴシック" pitchFamily="-106" charset="-128"/>
              </a:rPr>
              <a:t>20 – RHETORIC NOTES &amp; LECTURE</a:t>
            </a:r>
          </a:p>
        </p:txBody>
      </p:sp>
      <p:sp>
        <p:nvSpPr>
          <p:cNvPr id="36868" name="Slide Number Placeholder 3"/>
          <p:cNvSpPr>
            <a:spLocks noGrp="1"/>
          </p:cNvSpPr>
          <p:nvPr>
            <p:ph type="sldNum" sz="quarter" idx="5"/>
          </p:nvPr>
        </p:nvSpPr>
        <p:spPr bwMode="auto">
          <a:noFill/>
          <a:ln>
            <a:miter lim="800000"/>
            <a:headEnd/>
            <a:tailEnd/>
          </a:ln>
        </p:spPr>
        <p:txBody>
          <a:bodyPr/>
          <a:lstStyle/>
          <a:p>
            <a:fld id="{FB46F7B6-39A6-6B4E-B822-C41B1CF466C2}" type="slidenum">
              <a:rPr lang="en-US" smtClean="0">
                <a:latin typeface="Arial" pitchFamily="-106" charset="0"/>
                <a:ea typeface="ＭＳ Ｐゴシック" pitchFamily="-106" charset="-128"/>
                <a:cs typeface="ＭＳ Ｐゴシック" pitchFamily="-106" charset="-128"/>
              </a:rPr>
              <a:pPr/>
              <a:t>7</a:t>
            </a:fld>
            <a:endParaRPr lang="en-US" smtClean="0">
              <a:latin typeface="Arial" pitchFamily="-106" charset="0"/>
              <a:ea typeface="ＭＳ Ｐゴシック" pitchFamily="-106" charset="-128"/>
              <a:cs typeface="ＭＳ Ｐゴシック" pitchFamily="-106"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ea typeface="ＭＳ Ｐゴシック" pitchFamily="-106" charset="-128"/>
                <a:cs typeface="ＭＳ Ｐゴシック" pitchFamily="-106" charset="-128"/>
              </a:rPr>
              <a:t>15</a:t>
            </a:r>
          </a:p>
        </p:txBody>
      </p:sp>
      <p:sp>
        <p:nvSpPr>
          <p:cNvPr id="40964" name="Slide Number Placeholder 3"/>
          <p:cNvSpPr>
            <a:spLocks noGrp="1"/>
          </p:cNvSpPr>
          <p:nvPr>
            <p:ph type="sldNum" sz="quarter" idx="5"/>
          </p:nvPr>
        </p:nvSpPr>
        <p:spPr bwMode="auto">
          <a:noFill/>
          <a:ln>
            <a:miter lim="800000"/>
            <a:headEnd/>
            <a:tailEnd/>
          </a:ln>
        </p:spPr>
        <p:txBody>
          <a:bodyPr/>
          <a:lstStyle/>
          <a:p>
            <a:fld id="{1531C246-D27A-1842-AC37-032CCDDAA414}" type="slidenum">
              <a:rPr lang="en-US" smtClean="0">
                <a:latin typeface="Arial" pitchFamily="-106" charset="0"/>
                <a:ea typeface="ＭＳ Ｐゴシック" pitchFamily="-106" charset="-128"/>
                <a:cs typeface="ＭＳ Ｐゴシック" pitchFamily="-106" charset="-128"/>
              </a:rPr>
              <a:pPr/>
              <a:t>10</a:t>
            </a:fld>
            <a:endParaRPr lang="en-US" smtClean="0">
              <a:latin typeface="Arial" pitchFamily="-106" charset="0"/>
              <a:ea typeface="ＭＳ Ｐゴシック" pitchFamily="-106" charset="-128"/>
              <a:cs typeface="ＭＳ Ｐゴシック" pitchFamily="-106"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ea typeface="ＭＳ Ｐゴシック" pitchFamily="-106" charset="-128"/>
                <a:cs typeface="ＭＳ Ｐゴシック" pitchFamily="-106" charset="-128"/>
              </a:rPr>
              <a:t>15</a:t>
            </a:r>
          </a:p>
          <a:p>
            <a:pPr eaLnBrk="1" hangingPunct="1">
              <a:spcBef>
                <a:spcPct val="0"/>
              </a:spcBef>
            </a:pPr>
            <a:r>
              <a:rPr lang="en-US" smtClean="0">
                <a:ea typeface="ＭＳ Ｐゴシック" pitchFamily="-106" charset="-128"/>
                <a:cs typeface="ＭＳ Ｐゴシック" pitchFamily="-106" charset="-128"/>
              </a:rPr>
              <a:t>Y axis = calm/trusting, suspicious, angry, green –eyed monster, collapsed mental state. </a:t>
            </a:r>
          </a:p>
          <a:p>
            <a:pPr eaLnBrk="1" hangingPunct="1">
              <a:spcBef>
                <a:spcPct val="0"/>
              </a:spcBef>
            </a:pPr>
            <a:r>
              <a:rPr lang="en-US" smtClean="0">
                <a:ea typeface="ＭＳ Ｐゴシック" pitchFamily="-106" charset="-128"/>
                <a:cs typeface="ＭＳ Ｐゴシック" pitchFamily="-106" charset="-128"/>
              </a:rPr>
              <a:t>Calm, unquestioned military leader to a distrustful and crazed husband thirsting for his wife’s violent death</a:t>
            </a:r>
          </a:p>
          <a:p>
            <a:pPr eaLnBrk="1" hangingPunct="1">
              <a:spcBef>
                <a:spcPct val="0"/>
              </a:spcBef>
            </a:pPr>
            <a:r>
              <a:rPr lang="en-US" smtClean="0">
                <a:ea typeface="ＭＳ Ｐゴシック" pitchFamily="-106" charset="-128"/>
                <a:cs typeface="ＭＳ Ｐゴシック" pitchFamily="-106" charset="-128"/>
              </a:rPr>
              <a:t>Line 227 – “and yet how nature erring from itself..” iago completes othellos thought; III.iii.258-299 Iago has achieved psychological dominance over Othello and withdraws; III.iii329-480 </a:t>
            </a:r>
            <a:r>
              <a:rPr lang="en-US" b="1" smtClean="0">
                <a:ea typeface="ＭＳ Ｐゴシック" pitchFamily="-106" charset="-128"/>
                <a:cs typeface="ＭＳ Ｐゴシック" pitchFamily="-106" charset="-128"/>
              </a:rPr>
              <a:t>This is the other BIG subscene, where Othello returns in mental torment, and Iago leads him to the seemingly inexorable conclusion that he must kill Desdemona for her supposed infidelity.</a:t>
            </a:r>
            <a:r>
              <a:rPr lang="en-US" smtClean="0">
                <a:ea typeface="ＭＳ Ｐゴシック" pitchFamily="-106" charset="-128"/>
                <a:cs typeface="ＭＳ Ｐゴシック" pitchFamily="-106" charset="-128"/>
              </a:rPr>
              <a:t> </a:t>
            </a:r>
            <a:r>
              <a:rPr lang="en-US" b="1" smtClean="0">
                <a:ea typeface="ＭＳ Ｐゴシック" pitchFamily="-106" charset="-128"/>
                <a:cs typeface="ＭＳ Ｐゴシック" pitchFamily="-106" charset="-128"/>
              </a:rPr>
              <a:t>Othello demands "ocular proof (3.3.360)" of his wife's infidelity, but Iago,</a:t>
            </a:r>
            <a:r>
              <a:rPr lang="en-US" smtClean="0">
                <a:ea typeface="ＭＳ Ｐゴシック" pitchFamily="-106" charset="-128"/>
                <a:cs typeface="ＭＳ Ｐゴシック" pitchFamily="-106" charset="-128"/>
              </a:rPr>
              <a:t> digging the knife deeper into Othello's fragile psyche, protests that it would be difficult for Othello to be "the supervisor" and "grossly gape on" while she is "topp'd" by Cassio (3.3.395-396). </a:t>
            </a:r>
            <a:r>
              <a:rPr lang="en-US" b="1" smtClean="0">
                <a:ea typeface="ＭＳ Ｐゴシック" pitchFamily="-106" charset="-128"/>
                <a:cs typeface="ＭＳ Ｐゴシック" pitchFamily="-106" charset="-128"/>
              </a:rPr>
              <a:t>Othello therefore relaxes his proof requirements from eyewitness testimony to circumstantial evidence.</a:t>
            </a:r>
            <a:r>
              <a:rPr lang="en-US" smtClean="0">
                <a:ea typeface="ＭＳ Ｐゴシック" pitchFamily="-106" charset="-128"/>
                <a:cs typeface="ＭＳ Ｐゴシック" pitchFamily="-106" charset="-128"/>
              </a:rPr>
              <a:t> Iago offers "imputation and strong circumstances (3.3.406)," and Othello agrees that if he has "a living reason she's disloyal (3.3.409)," he will hear it. </a:t>
            </a:r>
            <a:r>
              <a:rPr lang="en-US" b="1" smtClean="0">
                <a:ea typeface="ＭＳ Ｐゴシック" pitchFamily="-106" charset="-128"/>
                <a:cs typeface="ＭＳ Ｐゴシック" pitchFamily="-106" charset="-128"/>
              </a:rPr>
              <a:t>After a particularly salacious story by Iago which repulses Othello, Othello calls on "black vengeance, from the hollow hell (3.3.447)" to guide him in his revenge.</a:t>
            </a:r>
            <a:r>
              <a:rPr lang="en-US" smtClean="0">
                <a:ea typeface="ＭＳ Ｐゴシック" pitchFamily="-106" charset="-128"/>
                <a:cs typeface="ＭＳ Ｐゴシック" pitchFamily="-106" charset="-128"/>
              </a:rPr>
              <a:t> The scene closes with Iago's vow of eternal fidelity to Othello ("I am your own for ever"--3.3.480), which has the ring not just of a vassal's fealty to a lord but of a wife's to her husband.</a:t>
            </a:r>
            <a:r>
              <a:rPr lang="en-US" b="1" smtClean="0">
                <a:ea typeface="ＭＳ Ｐゴシック" pitchFamily="-106" charset="-128"/>
                <a:cs typeface="ＭＳ Ｐゴシック" pitchFamily="-106" charset="-128"/>
              </a:rPr>
              <a:t> The sexual mystery, therefore, is subtly enhanced even as Othello's mental state has collapsed. </a:t>
            </a:r>
          </a:p>
        </p:txBody>
      </p:sp>
      <p:sp>
        <p:nvSpPr>
          <p:cNvPr id="43012" name="Slide Number Placeholder 3"/>
          <p:cNvSpPr>
            <a:spLocks noGrp="1"/>
          </p:cNvSpPr>
          <p:nvPr>
            <p:ph type="sldNum" sz="quarter" idx="5"/>
          </p:nvPr>
        </p:nvSpPr>
        <p:spPr bwMode="auto">
          <a:noFill/>
          <a:ln>
            <a:miter lim="800000"/>
            <a:headEnd/>
            <a:tailEnd/>
          </a:ln>
        </p:spPr>
        <p:txBody>
          <a:bodyPr/>
          <a:lstStyle/>
          <a:p>
            <a:fld id="{2B0C7BF6-F8E4-0344-8636-7153449D6CA7}" type="slidenum">
              <a:rPr lang="en-US">
                <a:latin typeface="Arial" pitchFamily="-106" charset="0"/>
                <a:ea typeface="ＭＳ Ｐゴシック" pitchFamily="-106" charset="-128"/>
                <a:cs typeface="ＭＳ Ｐゴシック" pitchFamily="-106" charset="-128"/>
              </a:rPr>
              <a:pPr/>
              <a:t>11</a:t>
            </a:fld>
            <a:endParaRPr lang="en-US">
              <a:latin typeface="Arial" pitchFamily="-106" charset="0"/>
              <a:ea typeface="ＭＳ Ｐゴシック" pitchFamily="-106" charset="-128"/>
              <a:cs typeface="ＭＳ Ｐゴシック" pitchFamily="-106"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ea typeface="ＭＳ Ｐゴシック" pitchFamily="-106" charset="-128"/>
              <a:cs typeface="ＭＳ Ｐゴシック" pitchFamily="-106" charset="-128"/>
            </a:endParaRPr>
          </a:p>
        </p:txBody>
      </p:sp>
      <p:sp>
        <p:nvSpPr>
          <p:cNvPr id="46084" name="Slide Number Placeholder 3"/>
          <p:cNvSpPr>
            <a:spLocks noGrp="1"/>
          </p:cNvSpPr>
          <p:nvPr>
            <p:ph type="sldNum" sz="quarter" idx="5"/>
          </p:nvPr>
        </p:nvSpPr>
        <p:spPr bwMode="auto">
          <a:noFill/>
          <a:ln>
            <a:miter lim="800000"/>
            <a:headEnd/>
            <a:tailEnd/>
          </a:ln>
        </p:spPr>
        <p:txBody>
          <a:bodyPr/>
          <a:lstStyle/>
          <a:p>
            <a:fld id="{1641A49F-8FA5-AF47-980B-8BFF41243F04}" type="slidenum">
              <a:rPr lang="en-US">
                <a:latin typeface="Arial" pitchFamily="-106" charset="0"/>
                <a:ea typeface="ＭＳ Ｐゴシック" pitchFamily="-106" charset="-128"/>
                <a:cs typeface="ＭＳ Ｐゴシック" pitchFamily="-106" charset="-128"/>
              </a:rPr>
              <a:pPr/>
              <a:t>13</a:t>
            </a:fld>
            <a:endParaRPr lang="en-US">
              <a:latin typeface="Arial" pitchFamily="-106" charset="0"/>
              <a:ea typeface="ＭＳ Ｐゴシック" pitchFamily="-106" charset="-128"/>
              <a:cs typeface="ＭＳ Ｐゴシック" pitchFamily="-106"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7B71009-CCD8-0843-ACD7-DAEAD14A92B9}" type="datetime1">
              <a:rPr lang="en-US"/>
              <a:pPr>
                <a:defRPr/>
              </a:pPr>
              <a:t>2/3/2011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FA15782-6415-5540-8FAF-3320028EC8D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13702C7-51CB-9544-ABA9-F3E2C3562A6F}" type="datetime1">
              <a:rPr lang="en-US"/>
              <a:pPr>
                <a:defRPr/>
              </a:pPr>
              <a:t>2/3/2011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986641C-29AD-4C47-B012-36D2D21C36B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247948C-56FC-EB47-993E-B503D7726B04}" type="datetime1">
              <a:rPr lang="en-US"/>
              <a:pPr>
                <a:defRPr/>
              </a:pPr>
              <a:t>2/3/2011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E41C005-97D5-D947-802A-4893CC7864B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4" name="Rectangle 3"/>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Straight Connector 4"/>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p>
            <a:pPr>
              <a:defRPr/>
            </a:pPr>
            <a:endParaRPr lang="en-US">
              <a:latin typeface="Arial" pitchFamily="29" charset="0"/>
              <a:ea typeface="ＭＳ Ｐゴシック" pitchFamily="29" charset="-128"/>
              <a:cs typeface="ＭＳ Ｐゴシック" pitchFamily="29" charset="-128"/>
            </a:endParaRPr>
          </a:p>
        </p:txBody>
      </p:sp>
      <p:sp>
        <p:nvSpPr>
          <p:cNvPr id="12" name="Title 11"/>
          <p:cNvSpPr>
            <a:spLocks noGrp="1"/>
          </p:cNvSpPr>
          <p:nvPr>
            <p:ph type="ctrTitle"/>
          </p:nvPr>
        </p:nvSpPr>
        <p:spPr>
          <a:xfrm>
            <a:off x="3366868" y="533400"/>
            <a:ext cx="5105400" cy="2868168"/>
          </a:xfrm>
        </p:spPr>
        <p:txBody>
          <a:bodyPr>
            <a:noAutofit/>
          </a:bodyPr>
          <a:lstStyle>
            <a:lvl1pPr algn="r">
              <a:defRPr sz="4200" b="1"/>
            </a:lvl1pPr>
          </a:lstStyle>
          <a:p>
            <a:r>
              <a:rPr lang="en-US" smtClean="0"/>
              <a:t>Click to edit Master title style</a:t>
            </a:r>
            <a:endParaRPr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6" name="Date Placeholder 30"/>
          <p:cNvSpPr>
            <a:spLocks noGrp="1"/>
          </p:cNvSpPr>
          <p:nvPr>
            <p:ph type="dt" sz="half" idx="10"/>
          </p:nvPr>
        </p:nvSpPr>
        <p:spPr>
          <a:xfrm>
            <a:off x="5870575" y="6557963"/>
            <a:ext cx="2003425" cy="227012"/>
          </a:xfrm>
        </p:spPr>
        <p:txBody>
          <a:bodyPr/>
          <a:lstStyle>
            <a:lvl1pPr>
              <a:defRPr lang="en-US" smtClean="0">
                <a:solidFill>
                  <a:srgbClr val="FFFFFF"/>
                </a:solidFill>
              </a:defRPr>
            </a:lvl1pPr>
          </a:lstStyle>
          <a:p>
            <a:pPr>
              <a:defRPr/>
            </a:pPr>
            <a:fld id="{9D1DDE22-3207-C44E-A62B-999C702B76CA}" type="datetime1">
              <a:rPr lang="en-US"/>
              <a:pPr>
                <a:defRPr/>
              </a:pPr>
              <a:t>2/3/2011</a:t>
            </a:fld>
            <a:endParaRPr/>
          </a:p>
        </p:txBody>
      </p:sp>
      <p:sp>
        <p:nvSpPr>
          <p:cNvPr id="7" name="Footer Placeholder 17"/>
          <p:cNvSpPr>
            <a:spLocks noGrp="1"/>
          </p:cNvSpPr>
          <p:nvPr>
            <p:ph type="ftr" sz="quarter" idx="11"/>
          </p:nvPr>
        </p:nvSpPr>
        <p:spPr>
          <a:xfrm>
            <a:off x="2819400" y="6557963"/>
            <a:ext cx="2927350" cy="228600"/>
          </a:xfrm>
        </p:spPr>
        <p:txBody>
          <a:bodyPr/>
          <a:lstStyle>
            <a:lvl1pPr>
              <a:defRPr lang="en-US">
                <a:solidFill>
                  <a:srgbClr val="FFFFFF"/>
                </a:solidFill>
              </a:defRPr>
            </a:lvl1pPr>
          </a:lstStyle>
          <a:p>
            <a:pPr>
              <a:defRPr/>
            </a:pPr>
            <a:endParaRPr/>
          </a:p>
        </p:txBody>
      </p:sp>
      <p:sp>
        <p:nvSpPr>
          <p:cNvPr id="8" name="Slide Number Placeholder 28"/>
          <p:cNvSpPr>
            <a:spLocks noGrp="1"/>
          </p:cNvSpPr>
          <p:nvPr>
            <p:ph type="sldNum" sz="quarter" idx="12"/>
          </p:nvPr>
        </p:nvSpPr>
        <p:spPr>
          <a:xfrm>
            <a:off x="7880350" y="6556375"/>
            <a:ext cx="588963" cy="228600"/>
          </a:xfrm>
        </p:spPr>
        <p:txBody>
          <a:bodyPr/>
          <a:lstStyle>
            <a:lvl1pPr>
              <a:defRPr lang="en-US" smtClean="0">
                <a:solidFill>
                  <a:srgbClr val="FFFFFF"/>
                </a:solidFill>
              </a:defRPr>
            </a:lvl1pPr>
          </a:lstStyle>
          <a:p>
            <a:pPr>
              <a:defRPr/>
            </a:pPr>
            <a:fld id="{A28A37B2-82EB-FD47-906D-7CD6D720E68B}" type="slidenum">
              <a:rPr/>
              <a:pPr>
                <a:defRPr/>
              </a:pPr>
              <a:t>‹#›</a:t>
            </a:fld>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FE9E5B6B-2467-C74C-9387-62DFB67790E1}" type="datetime1">
              <a:rPr lang="en-US"/>
              <a:pPr>
                <a:defRPr/>
              </a:pPr>
              <a:t>2/3/2011</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pPr>
              <a:defRPr/>
            </a:pPr>
            <a:fld id="{D65817E5-E8E1-4D4C-9ACB-ADD2893FF12A}"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anchor="t"/>
          <a:lstStyle>
            <a:lvl1pPr algn="r">
              <a:buNone/>
              <a:defRPr sz="4200" b="1" cap="all"/>
            </a:lvl1pPr>
          </a:lstStyle>
          <a:p>
            <a:r>
              <a:rPr lang="en-US" smtClean="0"/>
              <a:t>Click to edit Master title style</a:t>
            </a:r>
            <a:endParaRPr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a:xfrm>
            <a:off x="4724400" y="6556375"/>
            <a:ext cx="2001838" cy="227013"/>
          </a:xfrm>
        </p:spPr>
        <p:txBody>
          <a:bodyPr/>
          <a:lstStyle>
            <a:lvl1pPr>
              <a:defRPr smtClean="0">
                <a:solidFill>
                  <a:schemeClr val="tx2"/>
                </a:solidFill>
              </a:defRPr>
            </a:lvl1pPr>
          </a:lstStyle>
          <a:p>
            <a:pPr>
              <a:defRPr/>
            </a:pPr>
            <a:fld id="{A311C2BE-2846-614D-9ADF-985632A2B4EA}" type="datetime1">
              <a:rPr lang="en-US"/>
              <a:pPr>
                <a:defRPr/>
              </a:pPr>
              <a:t>2/3/2011</a:t>
            </a:fld>
            <a:endParaRPr lang="en-US"/>
          </a:p>
        </p:txBody>
      </p:sp>
      <p:sp>
        <p:nvSpPr>
          <p:cNvPr id="5" name="Footer Placeholder 4"/>
          <p:cNvSpPr>
            <a:spLocks noGrp="1"/>
          </p:cNvSpPr>
          <p:nvPr>
            <p:ph type="ftr" sz="quarter" idx="11"/>
          </p:nvPr>
        </p:nvSpPr>
        <p:spPr>
          <a:xfrm>
            <a:off x="1735138" y="6556375"/>
            <a:ext cx="2895600" cy="228600"/>
          </a:xfrm>
        </p:spPr>
        <p:txBody>
          <a:bodyPr/>
          <a:lstStyle>
            <a:lvl1pPr>
              <a:defRPr>
                <a:solidFill>
                  <a:schemeClr val="tx2"/>
                </a:solidFill>
              </a:defRPr>
            </a:lvl1pPr>
          </a:lstStyle>
          <a:p>
            <a:pPr>
              <a:defRPr/>
            </a:pPr>
            <a:endParaRPr lang="en-US"/>
          </a:p>
        </p:txBody>
      </p:sp>
      <p:sp>
        <p:nvSpPr>
          <p:cNvPr id="6" name="Slide Number Placeholder 5"/>
          <p:cNvSpPr>
            <a:spLocks noGrp="1"/>
          </p:cNvSpPr>
          <p:nvPr>
            <p:ph type="sldNum" sz="quarter" idx="12"/>
          </p:nvPr>
        </p:nvSpPr>
        <p:spPr>
          <a:xfrm>
            <a:off x="6734175" y="6554788"/>
            <a:ext cx="587375" cy="228600"/>
          </a:xfrm>
        </p:spPr>
        <p:txBody>
          <a:bodyPr/>
          <a:lstStyle>
            <a:lvl1pPr>
              <a:defRPr/>
            </a:lvl1pPr>
          </a:lstStyle>
          <a:p>
            <a:pPr>
              <a:defRPr/>
            </a:pPr>
            <a:fld id="{F62936CF-3241-7A47-AB9B-70D33244E9F2}"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951A09BC-4B2F-1244-A50C-7791144F06F4}" type="datetime1">
              <a:rPr lang="en-US"/>
              <a:pPr>
                <a:defRPr/>
              </a:pPr>
              <a:t>2/3/2011</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pPr>
              <a:defRPr/>
            </a:pPr>
            <a:fld id="{4B8C18F3-3855-2D48-B9F8-91DB4FF55DE0}"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pPr>
              <a:defRPr/>
            </a:pPr>
            <a:fld id="{53A16D46-F716-1046-8491-C3B4FB7DBEC9}" type="datetime1">
              <a:rPr lang="en-US"/>
              <a:pPr>
                <a:defRPr/>
              </a:pPr>
              <a:t>2/3/2011</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1E9DCCFA-D90F-444C-85B2-F1119884EDB1}"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pPr>
              <a:defRPr/>
            </a:pPr>
            <a:fld id="{51A43391-9239-8B42-AF72-BC7327A3C1EB}" type="datetime1">
              <a:rPr lang="en-US"/>
              <a:pPr>
                <a:defRPr/>
              </a:pPr>
              <a:t>2/3/2011</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15"/>
          <p:cNvSpPr>
            <a:spLocks noGrp="1"/>
          </p:cNvSpPr>
          <p:nvPr>
            <p:ph type="sldNum" sz="quarter" idx="12"/>
          </p:nvPr>
        </p:nvSpPr>
        <p:spPr/>
        <p:txBody>
          <a:bodyPr/>
          <a:lstStyle>
            <a:lvl1pPr>
              <a:defRPr/>
            </a:lvl1pPr>
          </a:lstStyle>
          <a:p>
            <a:pPr>
              <a:defRPr/>
            </a:pPr>
            <a:fld id="{58F4858F-BCC4-FA4C-8129-7EF0A48A04DD}"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fld id="{8DD18586-FB98-E947-B5F4-16F09C121D37}" type="datetime1">
              <a:rPr lang="en-US"/>
              <a:pPr>
                <a:defRPr/>
              </a:pPr>
              <a:t>2/3/2011</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
        <p:nvSpPr>
          <p:cNvPr id="4" name="Slide Number Placeholder 15"/>
          <p:cNvSpPr>
            <a:spLocks noGrp="1"/>
          </p:cNvSpPr>
          <p:nvPr>
            <p:ph type="sldNum" sz="quarter" idx="12"/>
          </p:nvPr>
        </p:nvSpPr>
        <p:spPr/>
        <p:txBody>
          <a:bodyPr/>
          <a:lstStyle>
            <a:lvl1pPr>
              <a:defRPr/>
            </a:lvl1pPr>
          </a:lstStyle>
          <a:p>
            <a:pPr>
              <a:defRPr/>
            </a:pPr>
            <a:fld id="{A327EBE0-0E7B-E34D-BDDB-0C890F12106D}"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lstStyle>
          <a:p>
            <a:r>
              <a:rPr lang="en-US" smtClean="0"/>
              <a:t>Click to edit Master title style</a:t>
            </a:r>
            <a:endParaRPr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5B8CF434-F9A7-A349-8977-EE2CCE29138B}" type="datetime1">
              <a:rPr lang="en-US"/>
              <a:pPr>
                <a:defRPr/>
              </a:pPr>
              <a:t>2/3/2011</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pPr>
              <a:defRPr/>
            </a:pPr>
            <a:fld id="{92458814-1185-FA4C-B1CA-2EA0822473F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22C826C-C48D-1B4A-B82A-D3785F34EDC3}" type="datetime1">
              <a:rPr lang="en-US"/>
              <a:pPr>
                <a:defRPr/>
              </a:pPr>
              <a:t>2/3/2011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2377096-2A3D-D84E-BC71-2D8E900CE00B}"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5" name="Rectangle 4"/>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lstStyle>
          <a:p>
            <a:pPr>
              <a:defRPr/>
            </a:pPr>
            <a:fld id="{BC7D4672-188B-104B-947D-F7B64E90C87B}" type="datetime1">
              <a:rPr lang="en-US"/>
              <a:pPr>
                <a:defRPr/>
              </a:pPr>
              <a:t>2/3/2011</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327A05DD-42BC-9C48-81FA-B61E11A2B7B7}"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AB32A73D-F783-434C-8FA1-2460FA55C443}" type="datetime1">
              <a:rPr lang="en-US"/>
              <a:pPr>
                <a:defRPr/>
              </a:pPr>
              <a:t>2/3/2011</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pPr>
              <a:defRPr/>
            </a:pPr>
            <a:fld id="{07E2DCF9-8253-7540-ACC2-AEF5B77F3226}"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243388" y="6557963"/>
            <a:ext cx="2001837" cy="227012"/>
          </a:xfrm>
        </p:spPr>
        <p:txBody>
          <a:bodyPr/>
          <a:lstStyle>
            <a:lvl1pPr>
              <a:defRPr/>
            </a:lvl1pPr>
          </a:lstStyle>
          <a:p>
            <a:pPr>
              <a:defRPr/>
            </a:pPr>
            <a:fld id="{19DB4951-8866-1647-93F6-569D30EDD7A0}" type="datetime1">
              <a:rPr lang="en-US"/>
              <a:pPr>
                <a:defRPr/>
              </a:pPr>
              <a:t>2/3/2011</a:t>
            </a:fld>
            <a:endParaRPr lang="en-US"/>
          </a:p>
        </p:txBody>
      </p:sp>
      <p:sp>
        <p:nvSpPr>
          <p:cNvPr id="5" name="Footer Placeholder 4"/>
          <p:cNvSpPr>
            <a:spLocks noGrp="1"/>
          </p:cNvSpPr>
          <p:nvPr>
            <p:ph type="ftr" sz="quarter" idx="11"/>
          </p:nvPr>
        </p:nvSpPr>
        <p:spPr>
          <a:xfrm>
            <a:off x="457200" y="6556375"/>
            <a:ext cx="3657600" cy="22860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254750" y="6553200"/>
            <a:ext cx="587375" cy="228600"/>
          </a:xfrm>
        </p:spPr>
        <p:txBody>
          <a:bodyPr/>
          <a:lstStyle>
            <a:lvl1pPr>
              <a:defRPr smtClean="0">
                <a:solidFill>
                  <a:schemeClr val="tx2"/>
                </a:solidFill>
              </a:defRPr>
            </a:lvl1pPr>
          </a:lstStyle>
          <a:p>
            <a:pPr>
              <a:defRPr/>
            </a:pPr>
            <a:fld id="{8D439811-24CB-B54F-BAAE-CA0E7652730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789421D-88DA-6941-88A3-9812F0D24670}" type="datetime1">
              <a:rPr lang="en-US"/>
              <a:pPr>
                <a:defRPr/>
              </a:pPr>
              <a:t>2/3/2011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68FB523-E877-F747-B386-24E7C37D56A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18E44AD-73E5-CF4D-8F97-7D3D939D1CFB}" type="datetime1">
              <a:rPr lang="en-US"/>
              <a:pPr>
                <a:defRPr/>
              </a:pPr>
              <a:t>2/3/2011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4AFCC46-931D-0F4D-88D9-2BB5AF20964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EB62FEE-7249-CD4C-9963-FCF8F72F376E}" type="datetime1">
              <a:rPr lang="en-US"/>
              <a:pPr>
                <a:defRPr/>
              </a:pPr>
              <a:t>2/3/2011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1D45472-B5DF-CA43-BD06-F7476D6CAF6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B593BF8D-13A0-A44C-AE0B-28A3A313A916}" type="datetime1">
              <a:rPr lang="en-US"/>
              <a:pPr>
                <a:defRPr/>
              </a:pPr>
              <a:t>2/3/2011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A88CF5A-2E5C-6647-AF7C-01D3C0F5B12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3704FF5-D3C5-A740-9F1B-9BF007D49C87}" type="datetime1">
              <a:rPr lang="en-US"/>
              <a:pPr>
                <a:defRPr/>
              </a:pPr>
              <a:t>2/3/2011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25FA8338-B5C5-4940-9092-D571262DF96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E8A6F58-1F07-5E45-ADE8-B8EFA2B6F1ED}" type="datetime1">
              <a:rPr lang="en-US"/>
              <a:pPr>
                <a:defRPr/>
              </a:pPr>
              <a:t>2/3/2011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8D3ABAC-947F-7740-9D01-CD376080CEC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5D3281D-EFE5-524E-8E8B-9AF3125D811D}" type="datetime1">
              <a:rPr lang="en-US"/>
              <a:pPr>
                <a:defRPr/>
              </a:pPr>
              <a:t>2/3/2011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8051B64-9B21-474A-B40E-0BD79657E80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latin typeface="Arial" pitchFamily="29" charset="0"/>
                <a:ea typeface="ＭＳ Ｐゴシック" pitchFamily="29" charset="-128"/>
                <a:cs typeface="ＭＳ Ｐゴシック" pitchFamily="29" charset="-128"/>
              </a:defRPr>
            </a:lvl1pPr>
          </a:lstStyle>
          <a:p>
            <a:pPr>
              <a:defRPr/>
            </a:pPr>
            <a:fld id="{3A7C0E5B-8070-7B43-93F8-CBDB20F6FA05}" type="datetime1">
              <a:rPr lang="en-US"/>
              <a:pPr>
                <a:defRPr/>
              </a:pPr>
              <a:t>2/3/2011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pitchFamily="29" charset="0"/>
                <a:ea typeface="ＭＳ Ｐゴシック" pitchFamily="29" charset="-128"/>
                <a:cs typeface="ＭＳ Ｐゴシック" pitchFamily="29" charset="-128"/>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latin typeface="Arial" pitchFamily="29" charset="0"/>
                <a:ea typeface="ＭＳ Ｐゴシック" pitchFamily="29" charset="-128"/>
                <a:cs typeface="ＭＳ Ｐゴシック" pitchFamily="29" charset="-128"/>
              </a:defRPr>
            </a:lvl1pPr>
          </a:lstStyle>
          <a:p>
            <a:pPr>
              <a:defRPr/>
            </a:pPr>
            <a:fld id="{06CD13B0-D3AE-EE42-85F1-21B8E13C2F0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txStyles>
    <p:titleStyle>
      <a:lvl1pPr algn="ctr" defTabSz="457200" rtl="0" fontAlgn="base">
        <a:spcBef>
          <a:spcPct val="0"/>
        </a:spcBef>
        <a:spcAft>
          <a:spcPct val="0"/>
        </a:spcAft>
        <a:defRPr sz="4400" kern="1200">
          <a:solidFill>
            <a:schemeClr val="tx1"/>
          </a:solidFill>
          <a:latin typeface="+mj-lt"/>
          <a:ea typeface="ＭＳ Ｐゴシック" pitchFamily="-106" charset="-128"/>
          <a:cs typeface="ＭＳ Ｐゴシック" pitchFamily="-106" charset="-128"/>
        </a:defRPr>
      </a:lvl1pPr>
      <a:lvl2pPr algn="ctr" defTabSz="457200" rtl="0" fontAlgn="base">
        <a:spcBef>
          <a:spcPct val="0"/>
        </a:spcBef>
        <a:spcAft>
          <a:spcPct val="0"/>
        </a:spcAft>
        <a:defRPr sz="4400">
          <a:solidFill>
            <a:schemeClr val="tx1"/>
          </a:solidFill>
          <a:latin typeface="Calibri" pitchFamily="-106" charset="0"/>
          <a:ea typeface="ＭＳ Ｐゴシック" pitchFamily="-106" charset="-128"/>
          <a:cs typeface="ＭＳ Ｐゴシック" pitchFamily="-106" charset="-128"/>
        </a:defRPr>
      </a:lvl2pPr>
      <a:lvl3pPr algn="ctr" defTabSz="457200" rtl="0" fontAlgn="base">
        <a:spcBef>
          <a:spcPct val="0"/>
        </a:spcBef>
        <a:spcAft>
          <a:spcPct val="0"/>
        </a:spcAft>
        <a:defRPr sz="4400">
          <a:solidFill>
            <a:schemeClr val="tx1"/>
          </a:solidFill>
          <a:latin typeface="Calibri" pitchFamily="-106" charset="0"/>
          <a:ea typeface="ＭＳ Ｐゴシック" pitchFamily="-106" charset="-128"/>
          <a:cs typeface="ＭＳ Ｐゴシック" pitchFamily="-106" charset="-128"/>
        </a:defRPr>
      </a:lvl3pPr>
      <a:lvl4pPr algn="ctr" defTabSz="457200" rtl="0" fontAlgn="base">
        <a:spcBef>
          <a:spcPct val="0"/>
        </a:spcBef>
        <a:spcAft>
          <a:spcPct val="0"/>
        </a:spcAft>
        <a:defRPr sz="4400">
          <a:solidFill>
            <a:schemeClr val="tx1"/>
          </a:solidFill>
          <a:latin typeface="Calibri" pitchFamily="-106" charset="0"/>
          <a:ea typeface="ＭＳ Ｐゴシック" pitchFamily="-106" charset="-128"/>
          <a:cs typeface="ＭＳ Ｐゴシック" pitchFamily="-106" charset="-128"/>
        </a:defRPr>
      </a:lvl4pPr>
      <a:lvl5pPr algn="ctr" defTabSz="457200" rtl="0" fontAlgn="base">
        <a:spcBef>
          <a:spcPct val="0"/>
        </a:spcBef>
        <a:spcAft>
          <a:spcPct val="0"/>
        </a:spcAft>
        <a:defRPr sz="4400">
          <a:solidFill>
            <a:schemeClr val="tx1"/>
          </a:solidFill>
          <a:latin typeface="Calibri" pitchFamily="-106" charset="0"/>
          <a:ea typeface="ＭＳ Ｐゴシック" pitchFamily="-106" charset="-128"/>
          <a:cs typeface="ＭＳ Ｐゴシック" pitchFamily="-106" charset="-128"/>
        </a:defRPr>
      </a:lvl5pPr>
      <a:lvl6pPr marL="457200" algn="ctr" defTabSz="457200" rtl="0" fontAlgn="base">
        <a:spcBef>
          <a:spcPct val="0"/>
        </a:spcBef>
        <a:spcAft>
          <a:spcPct val="0"/>
        </a:spcAft>
        <a:defRPr sz="4400">
          <a:solidFill>
            <a:schemeClr val="tx1"/>
          </a:solidFill>
          <a:latin typeface="Calibri" pitchFamily="-106" charset="0"/>
          <a:ea typeface="ＭＳ Ｐゴシック" pitchFamily="-106" charset="-128"/>
          <a:cs typeface="ＭＳ Ｐゴシック" pitchFamily="-106" charset="-128"/>
        </a:defRPr>
      </a:lvl6pPr>
      <a:lvl7pPr marL="914400" algn="ctr" defTabSz="457200" rtl="0" fontAlgn="base">
        <a:spcBef>
          <a:spcPct val="0"/>
        </a:spcBef>
        <a:spcAft>
          <a:spcPct val="0"/>
        </a:spcAft>
        <a:defRPr sz="4400">
          <a:solidFill>
            <a:schemeClr val="tx1"/>
          </a:solidFill>
          <a:latin typeface="Calibri" pitchFamily="-106" charset="0"/>
          <a:ea typeface="ＭＳ Ｐゴシック" pitchFamily="-106" charset="-128"/>
          <a:cs typeface="ＭＳ Ｐゴシック" pitchFamily="-106" charset="-128"/>
        </a:defRPr>
      </a:lvl7pPr>
      <a:lvl8pPr marL="1371600" algn="ctr" defTabSz="457200" rtl="0" fontAlgn="base">
        <a:spcBef>
          <a:spcPct val="0"/>
        </a:spcBef>
        <a:spcAft>
          <a:spcPct val="0"/>
        </a:spcAft>
        <a:defRPr sz="4400">
          <a:solidFill>
            <a:schemeClr val="tx1"/>
          </a:solidFill>
          <a:latin typeface="Calibri" pitchFamily="-106" charset="0"/>
          <a:ea typeface="ＭＳ Ｐゴシック" pitchFamily="-106" charset="-128"/>
          <a:cs typeface="ＭＳ Ｐゴシック" pitchFamily="-106" charset="-128"/>
        </a:defRPr>
      </a:lvl8pPr>
      <a:lvl9pPr marL="1828800" algn="ctr" defTabSz="457200" rtl="0" fontAlgn="base">
        <a:spcBef>
          <a:spcPct val="0"/>
        </a:spcBef>
        <a:spcAft>
          <a:spcPct val="0"/>
        </a:spcAft>
        <a:defRPr sz="4400">
          <a:solidFill>
            <a:schemeClr val="tx1"/>
          </a:solidFill>
          <a:latin typeface="Calibri" pitchFamily="-106" charset="0"/>
          <a:ea typeface="ＭＳ Ｐゴシック" pitchFamily="-106" charset="-128"/>
          <a:cs typeface="ＭＳ Ｐゴシック" pitchFamily="-106" charset="-128"/>
        </a:defRPr>
      </a:lvl9pPr>
    </p:titleStyle>
    <p:bodyStyle>
      <a:lvl1pPr marL="342900" indent="-342900" algn="l" defTabSz="457200" rtl="0" fontAlgn="base">
        <a:spcBef>
          <a:spcPct val="20000"/>
        </a:spcBef>
        <a:spcAft>
          <a:spcPct val="0"/>
        </a:spcAft>
        <a:buFont typeface="Arial" pitchFamily="-106" charset="0"/>
        <a:buChar char="•"/>
        <a:defRPr sz="3200" kern="1200">
          <a:solidFill>
            <a:schemeClr val="tx1"/>
          </a:solidFill>
          <a:latin typeface="+mn-lt"/>
          <a:ea typeface="ＭＳ Ｐゴシック" pitchFamily="-106" charset="-128"/>
          <a:cs typeface="ＭＳ Ｐゴシック" pitchFamily="-106" charset="-128"/>
        </a:defRPr>
      </a:lvl1pPr>
      <a:lvl2pPr marL="742950" indent="-285750" algn="l" defTabSz="457200" rtl="0" fontAlgn="base">
        <a:spcBef>
          <a:spcPct val="20000"/>
        </a:spcBef>
        <a:spcAft>
          <a:spcPct val="0"/>
        </a:spcAft>
        <a:buFont typeface="Arial" pitchFamily="-106" charset="0"/>
        <a:buChar char="–"/>
        <a:defRPr sz="2800" kern="1200">
          <a:solidFill>
            <a:schemeClr val="tx1"/>
          </a:solidFill>
          <a:latin typeface="+mn-lt"/>
          <a:ea typeface="ＭＳ Ｐゴシック" pitchFamily="-106" charset="-128"/>
          <a:cs typeface="+mn-cs"/>
        </a:defRPr>
      </a:lvl2pPr>
      <a:lvl3pPr marL="1143000" indent="-228600" algn="l" defTabSz="457200" rtl="0" fontAlgn="base">
        <a:spcBef>
          <a:spcPct val="20000"/>
        </a:spcBef>
        <a:spcAft>
          <a:spcPct val="0"/>
        </a:spcAft>
        <a:buFont typeface="Arial" pitchFamily="-106" charset="0"/>
        <a:buChar char="•"/>
        <a:defRPr sz="2400" kern="1200">
          <a:solidFill>
            <a:schemeClr val="tx1"/>
          </a:solidFill>
          <a:latin typeface="+mn-lt"/>
          <a:ea typeface="ＭＳ Ｐゴシック" pitchFamily="-106" charset="-128"/>
          <a:cs typeface="+mn-cs"/>
        </a:defRPr>
      </a:lvl3pPr>
      <a:lvl4pPr marL="1600200" indent="-228600" algn="l" defTabSz="457200" rtl="0" fontAlgn="base">
        <a:spcBef>
          <a:spcPct val="20000"/>
        </a:spcBef>
        <a:spcAft>
          <a:spcPct val="0"/>
        </a:spcAft>
        <a:buFont typeface="Arial" pitchFamily="-106" charset="0"/>
        <a:buChar char="–"/>
        <a:defRPr sz="2000" kern="1200">
          <a:solidFill>
            <a:schemeClr val="tx1"/>
          </a:solidFill>
          <a:latin typeface="+mn-lt"/>
          <a:ea typeface="ＭＳ Ｐゴシック" pitchFamily="-106" charset="-128"/>
          <a:cs typeface="+mn-cs"/>
        </a:defRPr>
      </a:lvl4pPr>
      <a:lvl5pPr marL="2057400" indent="-228600" algn="l" defTabSz="457200" rtl="0" fontAlgn="base">
        <a:spcBef>
          <a:spcPct val="20000"/>
        </a:spcBef>
        <a:spcAft>
          <a:spcPct val="0"/>
        </a:spcAft>
        <a:buFont typeface="Arial" pitchFamily="-106" charset="0"/>
        <a:buChar char="»"/>
        <a:defRPr sz="2000" kern="1200">
          <a:solidFill>
            <a:schemeClr val="tx1"/>
          </a:solidFill>
          <a:latin typeface="+mn-lt"/>
          <a:ea typeface="ＭＳ Ｐゴシック" pitchFamily="-106"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p>
            <a:r>
              <a:rPr lang="en-US" smtClean="0"/>
              <a:t>Click to edit Master title style</a:t>
            </a:r>
            <a:endParaRPr lang="en-US"/>
          </a:p>
        </p:txBody>
      </p:sp>
      <p:sp>
        <p:nvSpPr>
          <p:cNvPr id="13318" name="Text Placeholder 30"/>
          <p:cNvSpPr>
            <a:spLocks noGrp="1"/>
          </p:cNvSpPr>
          <p:nvPr>
            <p:ph type="body" idx="1"/>
          </p:nvPr>
        </p:nvSpPr>
        <p:spPr bwMode="auto">
          <a:xfrm>
            <a:off x="457200" y="1609725"/>
            <a:ext cx="7239000" cy="48466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tIns="0" bIns="0" anchor="b"/>
          <a:lstStyle>
            <a:lvl1pPr algn="l" eaLnBrk="1" latinLnBrk="0" hangingPunct="1">
              <a:defRPr kumimoji="0" sz="1000" smtClean="0">
                <a:solidFill>
                  <a:schemeClr val="tx2"/>
                </a:solidFill>
                <a:latin typeface="Arial" pitchFamily="29" charset="0"/>
                <a:ea typeface="ＭＳ Ｐゴシック" pitchFamily="29" charset="-128"/>
                <a:cs typeface="ＭＳ Ｐゴシック" pitchFamily="29" charset="-128"/>
              </a:defRPr>
            </a:lvl1pPr>
          </a:lstStyle>
          <a:p>
            <a:pPr>
              <a:defRPr/>
            </a:pPr>
            <a:fld id="{0A148537-D6CB-AD44-B3D5-E3B522D9A343}" type="datetime1">
              <a:rPr lang="en-US"/>
              <a:pPr>
                <a:defRPr/>
              </a:pPr>
              <a:t>2/3/2011</a:t>
            </a:fld>
            <a:endParaRPr lang="en-US"/>
          </a:p>
        </p:txBody>
      </p:sp>
      <p:sp>
        <p:nvSpPr>
          <p:cNvPr id="4" name="Footer Placeholder 3"/>
          <p:cNvSpPr>
            <a:spLocks noGrp="1"/>
          </p:cNvSpPr>
          <p:nvPr>
            <p:ph type="ftr" sz="quarter" idx="3"/>
          </p:nvPr>
        </p:nvSpPr>
        <p:spPr>
          <a:xfrm>
            <a:off x="457200" y="6557963"/>
            <a:ext cx="3657600" cy="228600"/>
          </a:xfrm>
          <a:prstGeom prst="rect">
            <a:avLst/>
          </a:prstGeom>
        </p:spPr>
        <p:txBody>
          <a:bodyPr vert="horz" tIns="0" bIns="0" anchor="b"/>
          <a:lstStyle>
            <a:lvl1pPr algn="r" eaLnBrk="1" latinLnBrk="0" hangingPunct="1">
              <a:defRPr kumimoji="0" sz="1000">
                <a:solidFill>
                  <a:schemeClr val="tx2"/>
                </a:solidFill>
                <a:latin typeface="Arial" pitchFamily="29" charset="0"/>
                <a:ea typeface="ＭＳ Ｐゴシック" pitchFamily="29" charset="-128"/>
                <a:cs typeface="ＭＳ Ｐゴシック" pitchFamily="29" charset="-128"/>
              </a:defRPr>
            </a:lvl1pPr>
          </a:lstStyle>
          <a:p>
            <a:pPr>
              <a:defRPr/>
            </a:pPr>
            <a:endParaRPr lang="en-US"/>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lIns="0" tIns="0" rIns="0" bIns="0" anchor="b"/>
          <a:lstStyle>
            <a:lvl1pPr algn="r" eaLnBrk="1" latinLnBrk="0" hangingPunct="1">
              <a:defRPr kumimoji="0" sz="1100" smtClean="0">
                <a:solidFill>
                  <a:schemeClr val="tx2"/>
                </a:solidFill>
                <a:latin typeface="Arial" pitchFamily="29" charset="0"/>
                <a:ea typeface="ＭＳ Ｐゴシック" pitchFamily="29" charset="-128"/>
                <a:cs typeface="ＭＳ Ｐゴシック" pitchFamily="29" charset="-128"/>
              </a:defRPr>
            </a:lvl1pPr>
          </a:lstStyle>
          <a:p>
            <a:pPr>
              <a:defRPr/>
            </a:pPr>
            <a:fld id="{D72E7189-A74E-F645-B014-49D2148B569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83" r:id="rId1"/>
    <p:sldLayoutId id="2147483776" r:id="rId2"/>
    <p:sldLayoutId id="2147483784" r:id="rId3"/>
    <p:sldLayoutId id="2147483777" r:id="rId4"/>
    <p:sldLayoutId id="2147483778" r:id="rId5"/>
    <p:sldLayoutId id="2147483779" r:id="rId6"/>
    <p:sldLayoutId id="2147483780" r:id="rId7"/>
    <p:sldLayoutId id="2147483781" r:id="rId8"/>
    <p:sldLayoutId id="2147483785" r:id="rId9"/>
    <p:sldLayoutId id="2147483782" r:id="rId10"/>
    <p:sldLayoutId id="2147483786" r:id="rId11"/>
  </p:sldLayoutIdLst>
  <p:txStyles>
    <p:titleStyle>
      <a:lvl1pPr algn="l" rtl="0" fontAlgn="base">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ＭＳ Ｐゴシック" pitchFamily="-106" charset="-128"/>
          <a:cs typeface="ＭＳ Ｐゴシック" pitchFamily="-106" charset="-128"/>
        </a:defRPr>
      </a:lvl1pPr>
      <a:lvl2pPr algn="l" rtl="0" fontAlgn="base">
        <a:spcBef>
          <a:spcPct val="0"/>
        </a:spcBef>
        <a:spcAft>
          <a:spcPct val="0"/>
        </a:spcAft>
        <a:defRPr sz="3800" b="1">
          <a:solidFill>
            <a:schemeClr val="tx1"/>
          </a:solidFill>
          <a:latin typeface="Trebuchet MS" pitchFamily="-106" charset="0"/>
          <a:ea typeface="ＭＳ Ｐゴシック" pitchFamily="-106" charset="-128"/>
          <a:cs typeface="ＭＳ Ｐゴシック" pitchFamily="-106" charset="-128"/>
        </a:defRPr>
      </a:lvl2pPr>
      <a:lvl3pPr algn="l" rtl="0" fontAlgn="base">
        <a:spcBef>
          <a:spcPct val="0"/>
        </a:spcBef>
        <a:spcAft>
          <a:spcPct val="0"/>
        </a:spcAft>
        <a:defRPr sz="3800" b="1">
          <a:solidFill>
            <a:schemeClr val="tx1"/>
          </a:solidFill>
          <a:latin typeface="Trebuchet MS" pitchFamily="-106" charset="0"/>
          <a:ea typeface="ＭＳ Ｐゴシック" pitchFamily="-106" charset="-128"/>
          <a:cs typeface="ＭＳ Ｐゴシック" pitchFamily="-106" charset="-128"/>
        </a:defRPr>
      </a:lvl3pPr>
      <a:lvl4pPr algn="l" rtl="0" fontAlgn="base">
        <a:spcBef>
          <a:spcPct val="0"/>
        </a:spcBef>
        <a:spcAft>
          <a:spcPct val="0"/>
        </a:spcAft>
        <a:defRPr sz="3800" b="1">
          <a:solidFill>
            <a:schemeClr val="tx1"/>
          </a:solidFill>
          <a:latin typeface="Trebuchet MS" pitchFamily="-106" charset="0"/>
          <a:ea typeface="ＭＳ Ｐゴシック" pitchFamily="-106" charset="-128"/>
          <a:cs typeface="ＭＳ Ｐゴシック" pitchFamily="-106" charset="-128"/>
        </a:defRPr>
      </a:lvl4pPr>
      <a:lvl5pPr algn="l" rtl="0" fontAlgn="base">
        <a:spcBef>
          <a:spcPct val="0"/>
        </a:spcBef>
        <a:spcAft>
          <a:spcPct val="0"/>
        </a:spcAft>
        <a:defRPr sz="3800" b="1">
          <a:solidFill>
            <a:schemeClr val="tx1"/>
          </a:solidFill>
          <a:latin typeface="Trebuchet MS" pitchFamily="-106" charset="0"/>
          <a:ea typeface="ＭＳ Ｐゴシック" pitchFamily="-106" charset="-128"/>
          <a:cs typeface="ＭＳ Ｐゴシック" pitchFamily="-106" charset="-128"/>
        </a:defRPr>
      </a:lvl5pPr>
      <a:lvl6pPr marL="457200" algn="l" rtl="0" fontAlgn="base">
        <a:spcBef>
          <a:spcPct val="0"/>
        </a:spcBef>
        <a:spcAft>
          <a:spcPct val="0"/>
        </a:spcAft>
        <a:defRPr sz="3800" b="1">
          <a:solidFill>
            <a:schemeClr val="tx1"/>
          </a:solidFill>
          <a:latin typeface="Trebuchet MS" pitchFamily="-106" charset="0"/>
          <a:ea typeface="ＭＳ Ｐゴシック" pitchFamily="-106" charset="-128"/>
          <a:cs typeface="ＭＳ Ｐゴシック" pitchFamily="-106" charset="-128"/>
        </a:defRPr>
      </a:lvl6pPr>
      <a:lvl7pPr marL="914400" algn="l" rtl="0" fontAlgn="base">
        <a:spcBef>
          <a:spcPct val="0"/>
        </a:spcBef>
        <a:spcAft>
          <a:spcPct val="0"/>
        </a:spcAft>
        <a:defRPr sz="3800" b="1">
          <a:solidFill>
            <a:schemeClr val="tx1"/>
          </a:solidFill>
          <a:latin typeface="Trebuchet MS" pitchFamily="-106" charset="0"/>
          <a:ea typeface="ＭＳ Ｐゴシック" pitchFamily="-106" charset="-128"/>
          <a:cs typeface="ＭＳ Ｐゴシック" pitchFamily="-106" charset="-128"/>
        </a:defRPr>
      </a:lvl7pPr>
      <a:lvl8pPr marL="1371600" algn="l" rtl="0" fontAlgn="base">
        <a:spcBef>
          <a:spcPct val="0"/>
        </a:spcBef>
        <a:spcAft>
          <a:spcPct val="0"/>
        </a:spcAft>
        <a:defRPr sz="3800" b="1">
          <a:solidFill>
            <a:schemeClr val="tx1"/>
          </a:solidFill>
          <a:latin typeface="Trebuchet MS" pitchFamily="-106" charset="0"/>
          <a:ea typeface="ＭＳ Ｐゴシック" pitchFamily="-106" charset="-128"/>
          <a:cs typeface="ＭＳ Ｐゴシック" pitchFamily="-106" charset="-128"/>
        </a:defRPr>
      </a:lvl8pPr>
      <a:lvl9pPr marL="1828800" algn="l" rtl="0" fontAlgn="base">
        <a:spcBef>
          <a:spcPct val="0"/>
        </a:spcBef>
        <a:spcAft>
          <a:spcPct val="0"/>
        </a:spcAft>
        <a:defRPr sz="3800" b="1">
          <a:solidFill>
            <a:schemeClr val="tx1"/>
          </a:solidFill>
          <a:latin typeface="Trebuchet MS" pitchFamily="-106" charset="0"/>
          <a:ea typeface="ＭＳ Ｐゴシック" pitchFamily="-106" charset="-128"/>
          <a:cs typeface="ＭＳ Ｐゴシック" pitchFamily="-106" charset="-128"/>
        </a:defRPr>
      </a:lvl9pPr>
    </p:titleStyle>
    <p:bodyStyle>
      <a:lvl1pPr marL="273050" indent="-273050" algn="l" rtl="0" fontAlgn="base">
        <a:spcBef>
          <a:spcPts val="600"/>
        </a:spcBef>
        <a:spcAft>
          <a:spcPct val="0"/>
        </a:spcAft>
        <a:buClr>
          <a:schemeClr val="tx2"/>
        </a:buClr>
        <a:buSzPct val="73000"/>
        <a:buFont typeface="Wingdings 2" pitchFamily="-106" charset="2"/>
        <a:buChar char=""/>
        <a:defRPr sz="2600" kern="1200">
          <a:solidFill>
            <a:schemeClr val="tx1"/>
          </a:solidFill>
          <a:latin typeface="+mn-lt"/>
          <a:ea typeface="ＭＳ Ｐゴシック" pitchFamily="-106" charset="-128"/>
          <a:cs typeface="ＭＳ Ｐゴシック" pitchFamily="-106" charset="-128"/>
        </a:defRPr>
      </a:lvl1pPr>
      <a:lvl2pPr marL="520700" indent="-228600" algn="l" rtl="0" fontAlgn="base">
        <a:spcBef>
          <a:spcPts val="500"/>
        </a:spcBef>
        <a:spcAft>
          <a:spcPct val="0"/>
        </a:spcAft>
        <a:buClr>
          <a:srgbClr val="F9B639"/>
        </a:buClr>
        <a:buSzPct val="80000"/>
        <a:buFont typeface="Wingdings 2" pitchFamily="-106" charset="2"/>
        <a:buChar char=""/>
        <a:defRPr sz="2300" kern="1200">
          <a:solidFill>
            <a:srgbClr val="6C6C6C"/>
          </a:solidFill>
          <a:latin typeface="+mn-lt"/>
          <a:ea typeface="ＭＳ Ｐゴシック" pitchFamily="-106" charset="-128"/>
          <a:cs typeface="+mn-cs"/>
        </a:defRPr>
      </a:lvl2pPr>
      <a:lvl3pPr marL="758825" indent="-228600" algn="l" rtl="0" fontAlgn="base">
        <a:spcBef>
          <a:spcPts val="400"/>
        </a:spcBef>
        <a:spcAft>
          <a:spcPct val="0"/>
        </a:spcAft>
        <a:buClr>
          <a:srgbClr val="F9B639"/>
        </a:buClr>
        <a:buSzPct val="60000"/>
        <a:buFont typeface="Wingdings" pitchFamily="-106" charset="2"/>
        <a:buChar char=""/>
        <a:defRPr sz="2000" kern="1200">
          <a:solidFill>
            <a:schemeClr val="tx1"/>
          </a:solidFill>
          <a:latin typeface="+mn-lt"/>
          <a:ea typeface="ＭＳ Ｐゴシック" pitchFamily="-106" charset="-128"/>
          <a:cs typeface="+mn-cs"/>
        </a:defRPr>
      </a:lvl3pPr>
      <a:lvl4pPr marL="1004888" indent="-228600" algn="l" rtl="0" fontAlgn="base">
        <a:spcBef>
          <a:spcPct val="20000"/>
        </a:spcBef>
        <a:spcAft>
          <a:spcPct val="0"/>
        </a:spcAft>
        <a:buClr>
          <a:srgbClr val="F9B639"/>
        </a:buClr>
        <a:buSzPct val="80000"/>
        <a:buFont typeface="Wingdings 2" pitchFamily="-106" charset="2"/>
        <a:buChar char=""/>
        <a:defRPr sz="2000" kern="1200">
          <a:solidFill>
            <a:srgbClr val="6C6C6C"/>
          </a:solidFill>
          <a:latin typeface="+mn-lt"/>
          <a:ea typeface="ＭＳ Ｐゴシック" pitchFamily="-106" charset="-128"/>
          <a:cs typeface="+mn-cs"/>
        </a:defRPr>
      </a:lvl4pPr>
      <a:lvl5pPr marL="1279525" indent="-228600" algn="l" rtl="0" fontAlgn="base">
        <a:spcBef>
          <a:spcPts val="400"/>
        </a:spcBef>
        <a:spcAft>
          <a:spcPct val="0"/>
        </a:spcAft>
        <a:buClr>
          <a:srgbClr val="F9B639"/>
        </a:buClr>
        <a:buSzPct val="70000"/>
        <a:buFont typeface="Wingdings" pitchFamily="-106" charset="2"/>
        <a:buChar char=""/>
        <a:defRPr kern="1200">
          <a:solidFill>
            <a:schemeClr val="tx1"/>
          </a:solidFill>
          <a:latin typeface="+mn-lt"/>
          <a:ea typeface="ＭＳ Ｐゴシック" pitchFamily="-106" charset="-128"/>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smtClean="0">
                <a:ea typeface="+mj-ea"/>
                <a:cs typeface="+mj-cs"/>
              </a:rPr>
              <a:t>2/2- </a:t>
            </a:r>
            <a:r>
              <a:rPr lang="en-US" dirty="0" smtClean="0">
                <a:ea typeface="+mj-ea"/>
                <a:cs typeface="+mj-cs"/>
              </a:rPr>
              <a:t>Do Now</a:t>
            </a:r>
            <a:endParaRPr lang="en-US" dirty="0">
              <a:ea typeface="+mj-ea"/>
              <a:cs typeface="+mj-cs"/>
            </a:endParaRPr>
          </a:p>
        </p:txBody>
      </p:sp>
      <p:sp>
        <p:nvSpPr>
          <p:cNvPr id="27651" name="Content Placeholder 2"/>
          <p:cNvSpPr>
            <a:spLocks noGrp="1"/>
          </p:cNvSpPr>
          <p:nvPr>
            <p:ph idx="1"/>
          </p:nvPr>
        </p:nvSpPr>
        <p:spPr/>
        <p:txBody>
          <a:bodyPr/>
          <a:lstStyle/>
          <a:p>
            <a:pPr>
              <a:buFont typeface="Wingdings 2" pitchFamily="-106" charset="2"/>
              <a:buNone/>
            </a:pPr>
            <a:r>
              <a:rPr lang="en-US" dirty="0"/>
              <a:t>Act 3, Scene 2 has only six lines.  What does it establish that warrants it being an entire scene on its own?  </a:t>
            </a:r>
            <a:r>
              <a:rPr lang="en-US" dirty="0" smtClean="0"/>
              <a:t>Consider </a:t>
            </a:r>
            <a:r>
              <a:rPr lang="en-US" dirty="0"/>
              <a:t>setting and consider Othello’s position in Cyprus</a:t>
            </a:r>
            <a:r>
              <a:rPr lang="en-US" dirty="0" smtClean="0"/>
              <a:t>.</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Autofit/>
          </a:bodyPr>
          <a:lstStyle/>
          <a:p>
            <a:pPr algn="ctr" fontAlgn="auto">
              <a:spcAft>
                <a:spcPts val="0"/>
              </a:spcAft>
              <a:defRPr/>
            </a:pPr>
            <a:r>
              <a:rPr lang="en-US" sz="3200" dirty="0" smtClean="0">
                <a:ea typeface="+mj-ea"/>
                <a:cs typeface="+mj-cs"/>
              </a:rPr>
              <a:t>PERSUASION DANCE:  ACT III SCENE 3</a:t>
            </a:r>
            <a:br>
              <a:rPr lang="en-US" sz="3200" dirty="0" smtClean="0">
                <a:ea typeface="+mj-ea"/>
                <a:cs typeface="+mj-cs"/>
              </a:rPr>
            </a:br>
            <a:r>
              <a:rPr lang="en-US" sz="3200" dirty="0" smtClean="0">
                <a:ea typeface="+mj-ea"/>
                <a:cs typeface="+mj-cs"/>
              </a:rPr>
              <a:t>(15 MINUTES)</a:t>
            </a:r>
            <a:endParaRPr lang="en-US" sz="3000" dirty="0">
              <a:ea typeface="+mj-ea"/>
              <a:cs typeface="+mj-cs"/>
            </a:endParaRPr>
          </a:p>
        </p:txBody>
      </p:sp>
      <p:sp>
        <p:nvSpPr>
          <p:cNvPr id="3" name="Content Placeholder 2"/>
          <p:cNvSpPr>
            <a:spLocks noGrp="1"/>
          </p:cNvSpPr>
          <p:nvPr>
            <p:ph idx="1"/>
          </p:nvPr>
        </p:nvSpPr>
        <p:spPr/>
        <p:txBody>
          <a:bodyPr>
            <a:normAutofit/>
          </a:bodyPr>
          <a:lstStyle/>
          <a:p>
            <a:pPr marL="274320" indent="-274320" fontAlgn="auto">
              <a:spcAft>
                <a:spcPts val="0"/>
              </a:spcAft>
              <a:buFont typeface="Wingdings 2" pitchFamily="-111" charset="2"/>
              <a:buChar char=""/>
              <a:defRPr/>
            </a:pPr>
            <a:r>
              <a:rPr lang="en-US" dirty="0" smtClean="0">
                <a:ea typeface="+mn-ea"/>
                <a:cs typeface="+mn-cs"/>
              </a:rPr>
              <a:t>In groups of 1 OR 2, read your assigned lines and take notes on:</a:t>
            </a:r>
          </a:p>
          <a:p>
            <a:pPr marL="514350" indent="-514350" fontAlgn="auto">
              <a:spcAft>
                <a:spcPts val="0"/>
              </a:spcAft>
              <a:buFont typeface="Wingdings 2" pitchFamily="-111" charset="2"/>
              <a:buAutoNum type="arabicPeriod"/>
              <a:defRPr/>
            </a:pPr>
            <a:r>
              <a:rPr lang="en-US" dirty="0" smtClean="0">
                <a:ea typeface="+mn-ea"/>
                <a:cs typeface="+mn-cs"/>
              </a:rPr>
              <a:t>Iago’s persuasive strategies. What rhetorical appeal does he use?  Use </a:t>
            </a:r>
            <a:r>
              <a:rPr lang="en-US" b="1" dirty="0" smtClean="0">
                <a:ea typeface="+mn-ea"/>
                <a:cs typeface="+mn-cs"/>
              </a:rPr>
              <a:t>specific quotations (1 or 2) </a:t>
            </a:r>
            <a:r>
              <a:rPr lang="en-US" dirty="0" smtClean="0">
                <a:ea typeface="+mn-ea"/>
                <a:cs typeface="+mn-cs"/>
              </a:rPr>
              <a:t>as evidence.</a:t>
            </a:r>
          </a:p>
          <a:p>
            <a:pPr marL="514350" indent="-514350" fontAlgn="auto">
              <a:spcAft>
                <a:spcPts val="0"/>
              </a:spcAft>
              <a:buFont typeface="Wingdings 2" pitchFamily="-111" charset="2"/>
              <a:buAutoNum type="arabicPeriod" startAt="2"/>
              <a:defRPr/>
            </a:pPr>
            <a:r>
              <a:rPr lang="en-US" dirty="0" smtClean="0">
                <a:ea typeface="+mn-ea"/>
                <a:cs typeface="+mn-cs"/>
              </a:rPr>
              <a:t>OTHELLO’S STATE OF MIND AND HEART.  Use </a:t>
            </a:r>
            <a:r>
              <a:rPr lang="en-US" b="1" dirty="0" smtClean="0">
                <a:ea typeface="+mn-ea"/>
                <a:cs typeface="+mn-cs"/>
              </a:rPr>
              <a:t>specific quotations (1 or 2)</a:t>
            </a:r>
            <a:r>
              <a:rPr lang="en-US" dirty="0" smtClean="0">
                <a:ea typeface="+mn-ea"/>
                <a:cs typeface="+mn-cs"/>
              </a:rPr>
              <a:t> as evidence.</a:t>
            </a:r>
          </a:p>
          <a:p>
            <a:pPr marL="514350" indent="-514350" fontAlgn="auto">
              <a:spcAft>
                <a:spcPts val="0"/>
              </a:spcAft>
              <a:buFont typeface="Wingdings 2" pitchFamily="-111" charset="2"/>
              <a:buNone/>
              <a:defRPr/>
            </a:pPr>
            <a:endParaRPr lang="en-US" dirty="0" smtClean="0">
              <a:ea typeface="+mn-ea"/>
              <a:cs typeface="+mn-cs"/>
            </a:endParaRPr>
          </a:p>
          <a:p>
            <a:pPr marL="274320" indent="-274320" algn="ctr" fontAlgn="auto">
              <a:spcAft>
                <a:spcPts val="0"/>
              </a:spcAft>
              <a:buFont typeface="Wingdings 2" pitchFamily="-111" charset="2"/>
              <a:buNone/>
              <a:defRPr/>
            </a:pPr>
            <a:r>
              <a:rPr lang="en-US" sz="1800" b="1" i="1" dirty="0" smtClean="0">
                <a:ea typeface="+mn-ea"/>
                <a:cs typeface="+mn-cs"/>
              </a:rPr>
              <a:t>EACH OF YOU SHOULD TAKE NOTES ON YOUR PERSUASION DANCE CHART: WE WILL CREATE A GRAPH OF THE EVOLUTION OF OTHELLO’S FEELINGS.</a:t>
            </a:r>
          </a:p>
          <a:p>
            <a:pPr marL="274320" indent="-274320" fontAlgn="auto">
              <a:spcAft>
                <a:spcPts val="0"/>
              </a:spcAft>
              <a:buFont typeface="Wingdings 2" pitchFamily="-111" charset="2"/>
              <a:buNone/>
              <a:defRPr/>
            </a:pPr>
            <a:endParaRPr lang="en-US" dirty="0">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57200" y="274638"/>
            <a:ext cx="8229600" cy="1630362"/>
          </a:xfrm>
        </p:spPr>
        <p:txBody>
          <a:bodyPr/>
          <a:lstStyle/>
          <a:p>
            <a:pPr algn="ctr" fontAlgn="auto">
              <a:spcAft>
                <a:spcPts val="0"/>
              </a:spcAft>
              <a:defRPr/>
            </a:pPr>
            <a:r>
              <a:rPr lang="en-US" sz="3000" dirty="0">
                <a:ea typeface="+mj-ea"/>
                <a:cs typeface="+mj-cs"/>
              </a:rPr>
              <a:t>X/Y </a:t>
            </a:r>
            <a:r>
              <a:rPr lang="en-US" sz="3000" dirty="0" smtClean="0">
                <a:ea typeface="+mj-ea"/>
                <a:cs typeface="+mj-cs"/>
              </a:rPr>
              <a:t>Graph</a:t>
            </a:r>
            <a:br>
              <a:rPr lang="en-US" sz="3000" dirty="0" smtClean="0">
                <a:ea typeface="+mj-ea"/>
                <a:cs typeface="+mj-cs"/>
              </a:rPr>
            </a:br>
            <a:r>
              <a:rPr lang="en-US" sz="3000" dirty="0" smtClean="0">
                <a:ea typeface="+mj-ea"/>
                <a:cs typeface="+mj-cs"/>
              </a:rPr>
              <a:t>X axis = line numbers</a:t>
            </a:r>
            <a:br>
              <a:rPr lang="en-US" sz="3000" dirty="0" smtClean="0">
                <a:ea typeface="+mj-ea"/>
                <a:cs typeface="+mj-cs"/>
              </a:rPr>
            </a:br>
            <a:r>
              <a:rPr lang="en-US" sz="3000" dirty="0" smtClean="0">
                <a:ea typeface="+mj-ea"/>
                <a:cs typeface="+mj-cs"/>
              </a:rPr>
              <a:t> </a:t>
            </a:r>
            <a:r>
              <a:rPr lang="en-US" sz="3000" dirty="0" err="1" smtClean="0">
                <a:ea typeface="+mj-ea"/>
                <a:cs typeface="+mj-cs"/>
              </a:rPr>
              <a:t>y</a:t>
            </a:r>
            <a:r>
              <a:rPr lang="en-US" sz="3000" dirty="0" smtClean="0">
                <a:ea typeface="+mj-ea"/>
                <a:cs typeface="+mj-cs"/>
              </a:rPr>
              <a:t> axis = Othello’s state of mind</a:t>
            </a:r>
            <a:endParaRPr lang="en-US" sz="3000" dirty="0">
              <a:ea typeface="+mj-ea"/>
              <a:cs typeface="+mj-cs"/>
            </a:endParaRPr>
          </a:p>
        </p:txBody>
      </p:sp>
      <p:sp>
        <p:nvSpPr>
          <p:cNvPr id="41987" name="Content Placeholder 2"/>
          <p:cNvSpPr>
            <a:spLocks noGrp="1"/>
          </p:cNvSpPr>
          <p:nvPr>
            <p:ph idx="1"/>
          </p:nvPr>
        </p:nvSpPr>
        <p:spPr>
          <a:xfrm>
            <a:off x="228600" y="2133600"/>
            <a:ext cx="7848600" cy="4525963"/>
          </a:xfrm>
        </p:spPr>
        <p:txBody>
          <a:bodyPr/>
          <a:lstStyle/>
          <a:p>
            <a:pPr>
              <a:buFont typeface="Arial" pitchFamily="-106" charset="0"/>
              <a:buNone/>
            </a:pPr>
            <a:r>
              <a:rPr lang="en-US"/>
              <a:t>We are going to graph the change in Othello’s state of mind.  Using your line notes we are going to plot the psychological breakdown of Othello at the hands of Iago.</a:t>
            </a:r>
          </a:p>
          <a:p>
            <a:pPr>
              <a:buFont typeface="Arial" pitchFamily="-106" charset="0"/>
              <a:buAutoNum type="arabicPeriod"/>
            </a:pPr>
            <a:r>
              <a:rPr lang="en-US"/>
              <a:t>Find the appropriate coordinates on the graph and write the following information there </a:t>
            </a:r>
            <a:r>
              <a:rPr lang="en-US" sz="2000"/>
              <a:t>(we might want to have a discussion about what stages Othello’s mind goes through – the y axis).</a:t>
            </a:r>
          </a:p>
          <a:p>
            <a:pPr lvl="1">
              <a:buFont typeface="Arial" pitchFamily="-106" charset="0"/>
              <a:buAutoNum type="arabicPeriod"/>
            </a:pPr>
            <a:r>
              <a:rPr lang="en-US"/>
              <a:t>A phrase or line that illustrates Iago’s manipulative device.</a:t>
            </a:r>
          </a:p>
          <a:p>
            <a:pPr lvl="1">
              <a:buFont typeface="Arial" pitchFamily="-106" charset="0"/>
              <a:buAutoNum type="arabicPeriod"/>
            </a:pPr>
            <a:r>
              <a:rPr lang="en-US"/>
              <a:t>A phrase or line that illustrates Othello’s reactions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rot="5400000">
            <a:off x="-2075656" y="3237706"/>
            <a:ext cx="5635625" cy="17463"/>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733425" y="6064250"/>
            <a:ext cx="8012113" cy="1588"/>
          </a:xfrm>
          <a:prstGeom prst="line">
            <a:avLst/>
          </a:prstGeom>
        </p:spPr>
        <p:style>
          <a:lnRef idx="2">
            <a:schemeClr val="accent1"/>
          </a:lnRef>
          <a:fillRef idx="0">
            <a:schemeClr val="accent1"/>
          </a:fillRef>
          <a:effectRef idx="1">
            <a:schemeClr val="accent1"/>
          </a:effectRef>
          <a:fontRef idx="minor">
            <a:schemeClr val="tx1"/>
          </a:fontRef>
        </p:style>
      </p:cxnSp>
      <p:sp>
        <p:nvSpPr>
          <p:cNvPr id="44036" name="TextBox 8"/>
          <p:cNvSpPr txBox="1">
            <a:spLocks noChangeArrowheads="1"/>
          </p:cNvSpPr>
          <p:nvPr/>
        </p:nvSpPr>
        <p:spPr bwMode="auto">
          <a:xfrm>
            <a:off x="733425" y="6065838"/>
            <a:ext cx="8012113" cy="523220"/>
          </a:xfrm>
          <a:prstGeom prst="rect">
            <a:avLst/>
          </a:prstGeom>
          <a:noFill/>
          <a:ln w="9525">
            <a:noFill/>
            <a:miter lim="800000"/>
            <a:headEnd/>
            <a:tailEnd/>
          </a:ln>
        </p:spPr>
        <p:txBody>
          <a:bodyPr>
            <a:prstTxWarp prst="textNoShape">
              <a:avLst/>
            </a:prstTxWarp>
            <a:spAutoFit/>
          </a:bodyPr>
          <a:lstStyle/>
          <a:p>
            <a:r>
              <a:rPr lang="en-US" dirty="0">
                <a:latin typeface="Calibri" pitchFamily="-106" charset="0"/>
                <a:ea typeface="Calibri" pitchFamily="-106" charset="0"/>
                <a:cs typeface="Calibri" pitchFamily="-106" charset="0"/>
              </a:rPr>
              <a:t>A    </a:t>
            </a:r>
            <a:r>
              <a:rPr lang="en-US" dirty="0" smtClean="0">
                <a:latin typeface="Calibri" pitchFamily="-106" charset="0"/>
                <a:ea typeface="Calibri" pitchFamily="-106" charset="0"/>
                <a:cs typeface="Calibri" pitchFamily="-106" charset="0"/>
              </a:rPr>
              <a:t>            </a:t>
            </a:r>
            <a:r>
              <a:rPr lang="en-US" dirty="0">
                <a:latin typeface="Calibri" pitchFamily="-106" charset="0"/>
                <a:ea typeface="Calibri" pitchFamily="-106" charset="0"/>
                <a:cs typeface="Calibri" pitchFamily="-106" charset="0"/>
              </a:rPr>
              <a:t>B            </a:t>
            </a:r>
            <a:r>
              <a:rPr lang="en-US" dirty="0" smtClean="0">
                <a:latin typeface="Calibri" pitchFamily="-106" charset="0"/>
                <a:ea typeface="Calibri" pitchFamily="-106" charset="0"/>
                <a:cs typeface="Calibri" pitchFamily="-106" charset="0"/>
              </a:rPr>
              <a:t>  </a:t>
            </a:r>
            <a:r>
              <a:rPr lang="en-US" dirty="0">
                <a:latin typeface="Calibri" pitchFamily="-106" charset="0"/>
                <a:ea typeface="Calibri" pitchFamily="-106" charset="0"/>
                <a:cs typeface="Calibri" pitchFamily="-106" charset="0"/>
              </a:rPr>
              <a:t>C            D        </a:t>
            </a:r>
            <a:r>
              <a:rPr lang="en-US" dirty="0" smtClean="0">
                <a:latin typeface="Calibri" pitchFamily="-106" charset="0"/>
                <a:ea typeface="Calibri" pitchFamily="-106" charset="0"/>
                <a:cs typeface="Calibri" pitchFamily="-106" charset="0"/>
              </a:rPr>
              <a:t>     </a:t>
            </a:r>
            <a:r>
              <a:rPr lang="en-US" dirty="0">
                <a:latin typeface="Calibri" pitchFamily="-106" charset="0"/>
                <a:ea typeface="Calibri" pitchFamily="-106" charset="0"/>
                <a:cs typeface="Calibri" pitchFamily="-106" charset="0"/>
              </a:rPr>
              <a:t>E          </a:t>
            </a:r>
            <a:r>
              <a:rPr lang="en-US" dirty="0" smtClean="0">
                <a:latin typeface="Calibri" pitchFamily="-106" charset="0"/>
                <a:ea typeface="Calibri" pitchFamily="-106" charset="0"/>
                <a:cs typeface="Calibri" pitchFamily="-106" charset="0"/>
              </a:rPr>
              <a:t>    </a:t>
            </a:r>
            <a:r>
              <a:rPr lang="en-US" dirty="0">
                <a:latin typeface="Calibri" pitchFamily="-106" charset="0"/>
                <a:ea typeface="Calibri" pitchFamily="-106" charset="0"/>
                <a:cs typeface="Calibri" pitchFamily="-106" charset="0"/>
              </a:rPr>
              <a:t>F            G           </a:t>
            </a:r>
            <a:r>
              <a:rPr lang="en-US" dirty="0" smtClean="0">
                <a:latin typeface="Calibri" pitchFamily="-106" charset="0"/>
                <a:ea typeface="Calibri" pitchFamily="-106" charset="0"/>
                <a:cs typeface="Calibri" pitchFamily="-106" charset="0"/>
              </a:rPr>
              <a:t>   </a:t>
            </a:r>
            <a:r>
              <a:rPr lang="en-US" dirty="0">
                <a:latin typeface="Calibri" pitchFamily="-106" charset="0"/>
                <a:ea typeface="Calibri" pitchFamily="-106" charset="0"/>
                <a:cs typeface="Calibri" pitchFamily="-106" charset="0"/>
              </a:rPr>
              <a:t>H           </a:t>
            </a:r>
            <a:r>
              <a:rPr lang="en-US" dirty="0" smtClean="0">
                <a:latin typeface="Calibri" pitchFamily="-106" charset="0"/>
                <a:ea typeface="Calibri" pitchFamily="-106" charset="0"/>
                <a:cs typeface="Calibri" pitchFamily="-106" charset="0"/>
              </a:rPr>
              <a:t>    I</a:t>
            </a:r>
          </a:p>
          <a:p>
            <a:r>
              <a:rPr lang="en-US" sz="1000" dirty="0" smtClean="0">
                <a:latin typeface="Calibri" pitchFamily="-106" charset="0"/>
                <a:ea typeface="Calibri" pitchFamily="-106" charset="0"/>
                <a:cs typeface="Calibri" pitchFamily="-106" charset="0"/>
              </a:rPr>
              <a:t>100-146               147-180             181-249             250-298           </a:t>
            </a:r>
            <a:r>
              <a:rPr lang="en-US" sz="1000" dirty="0">
                <a:latin typeface="Calibri" pitchFamily="-106" charset="0"/>
                <a:ea typeface="Calibri" pitchFamily="-106" charset="0"/>
                <a:cs typeface="Calibri" pitchFamily="-106" charset="0"/>
              </a:rPr>
              <a:t>367-396        </a:t>
            </a:r>
            <a:r>
              <a:rPr lang="en-US" sz="1000" dirty="0" smtClean="0">
                <a:latin typeface="Calibri" pitchFamily="-106" charset="0"/>
                <a:ea typeface="Calibri" pitchFamily="-106" charset="0"/>
                <a:cs typeface="Calibri" pitchFamily="-106" charset="0"/>
              </a:rPr>
              <a:t>      </a:t>
            </a:r>
            <a:r>
              <a:rPr lang="en-US" sz="1000" dirty="0">
                <a:latin typeface="Calibri" pitchFamily="-106" charset="0"/>
                <a:ea typeface="Calibri" pitchFamily="-106" charset="0"/>
                <a:cs typeface="Calibri" pitchFamily="-106" charset="0"/>
              </a:rPr>
              <a:t>397-434       </a:t>
            </a:r>
            <a:r>
              <a:rPr lang="en-US" sz="1000" dirty="0" smtClean="0">
                <a:latin typeface="Calibri" pitchFamily="-106" charset="0"/>
                <a:ea typeface="Calibri" pitchFamily="-106" charset="0"/>
                <a:cs typeface="Calibri" pitchFamily="-106" charset="0"/>
              </a:rPr>
              <a:t>       </a:t>
            </a:r>
            <a:r>
              <a:rPr lang="en-US" sz="1000" dirty="0">
                <a:latin typeface="Calibri" pitchFamily="-106" charset="0"/>
                <a:ea typeface="Calibri" pitchFamily="-106" charset="0"/>
                <a:cs typeface="Calibri" pitchFamily="-106" charset="0"/>
              </a:rPr>
              <a:t>435-465            </a:t>
            </a:r>
            <a:r>
              <a:rPr lang="en-US" sz="1000" dirty="0" smtClean="0">
                <a:latin typeface="Calibri" pitchFamily="-106" charset="0"/>
                <a:ea typeface="Calibri" pitchFamily="-106" charset="0"/>
                <a:cs typeface="Calibri" pitchFamily="-106" charset="0"/>
              </a:rPr>
              <a:t>    </a:t>
            </a:r>
            <a:r>
              <a:rPr lang="en-US" sz="1000" dirty="0">
                <a:latin typeface="Calibri" pitchFamily="-106" charset="0"/>
                <a:ea typeface="Calibri" pitchFamily="-106" charset="0"/>
                <a:cs typeface="Calibri" pitchFamily="-106" charset="0"/>
              </a:rPr>
              <a:t>466-521        </a:t>
            </a:r>
            <a:r>
              <a:rPr lang="en-US" sz="1000" dirty="0" smtClean="0">
                <a:latin typeface="Calibri" pitchFamily="-106" charset="0"/>
                <a:ea typeface="Calibri" pitchFamily="-106" charset="0"/>
                <a:cs typeface="Calibri" pitchFamily="-106" charset="0"/>
              </a:rPr>
              <a:t>       </a:t>
            </a:r>
            <a:r>
              <a:rPr lang="en-US" sz="1000" dirty="0">
                <a:latin typeface="Calibri" pitchFamily="-106" charset="0"/>
                <a:ea typeface="Calibri" pitchFamily="-106" charset="0"/>
                <a:cs typeface="Calibri" pitchFamily="-106" charset="0"/>
              </a:rPr>
              <a:t>525-546</a:t>
            </a:r>
          </a:p>
        </p:txBody>
      </p:sp>
      <p:sp>
        <p:nvSpPr>
          <p:cNvPr id="10" name="TextBox 9"/>
          <p:cNvSpPr txBox="1"/>
          <p:nvPr/>
        </p:nvSpPr>
        <p:spPr>
          <a:xfrm>
            <a:off x="0" y="429325"/>
            <a:ext cx="400110" cy="5636464"/>
          </a:xfrm>
          <a:prstGeom prst="rect">
            <a:avLst/>
          </a:prstGeom>
          <a:noFill/>
        </p:spPr>
        <p:txBody>
          <a:bodyPr vert="vert270">
            <a:spAutoFit/>
          </a:bodyPr>
          <a:lstStyle/>
          <a:p>
            <a:pPr algn="ctr">
              <a:defRPr/>
            </a:pPr>
            <a:r>
              <a:rPr lang="en-US" sz="1400" dirty="0">
                <a:latin typeface="Arial" pitchFamily="29" charset="0"/>
                <a:ea typeface="ＭＳ Ｐゴシック" pitchFamily="29" charset="-128"/>
                <a:cs typeface="ＭＳ Ｐゴシック" pitchFamily="29" charset="-128"/>
              </a:rPr>
              <a:t>OTHELLO’S STATE OF MIND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r>
              <a:rPr lang="en-US" smtClean="0"/>
              <a:t>Homework: </a:t>
            </a:r>
          </a:p>
        </p:txBody>
      </p:sp>
      <p:sp>
        <p:nvSpPr>
          <p:cNvPr id="45059" name="Content Placeholder 4"/>
          <p:cNvSpPr>
            <a:spLocks noGrp="1"/>
          </p:cNvSpPr>
          <p:nvPr>
            <p:ph idx="1"/>
          </p:nvPr>
        </p:nvSpPr>
        <p:spPr/>
        <p:txBody>
          <a:bodyPr/>
          <a:lstStyle/>
          <a:p>
            <a:pPr>
              <a:buFont typeface="Wingdings 2" pitchFamily="-106" charset="2"/>
              <a:buNone/>
            </a:pPr>
            <a:r>
              <a:rPr lang="en-US" dirty="0" smtClean="0"/>
              <a:t>Read and </a:t>
            </a:r>
            <a:r>
              <a:rPr lang="en-US" u="sng" dirty="0" smtClean="0"/>
              <a:t>annotate</a:t>
            </a:r>
            <a:r>
              <a:rPr lang="en-US" dirty="0" smtClean="0"/>
              <a:t> Act 3, Scene 4.</a:t>
            </a:r>
          </a:p>
          <a:p>
            <a:pPr>
              <a:buFont typeface="Wingdings 2" pitchFamily="-106" charset="2"/>
              <a:buNone/>
            </a:pPr>
            <a:r>
              <a:rPr lang="en-US" dirty="0" smtClean="0"/>
              <a:t>*Full Act 3 packets will be checked tomorrow.</a:t>
            </a:r>
          </a:p>
          <a:p>
            <a:pPr>
              <a:buFont typeface="Wingdings 2" pitchFamily="-106" charset="2"/>
              <a:buNone/>
            </a:pPr>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US" sz="3000" dirty="0" smtClean="0">
                <a:ea typeface="+mj-ea"/>
                <a:cs typeface="+mj-cs"/>
              </a:rPr>
              <a:t>Guiding Questions		Agenda</a:t>
            </a:r>
            <a:endParaRPr lang="en-US" sz="3000" dirty="0">
              <a:ea typeface="+mj-ea"/>
              <a:cs typeface="+mj-cs"/>
            </a:endParaRPr>
          </a:p>
        </p:txBody>
      </p:sp>
      <p:sp>
        <p:nvSpPr>
          <p:cNvPr id="29699" name="Content Placeholder 2"/>
          <p:cNvSpPr>
            <a:spLocks noGrp="1"/>
          </p:cNvSpPr>
          <p:nvPr>
            <p:ph sz="half" idx="1"/>
          </p:nvPr>
        </p:nvSpPr>
        <p:spPr/>
        <p:txBody>
          <a:bodyPr/>
          <a:lstStyle/>
          <a:p>
            <a:pPr>
              <a:buFont typeface="Wingdings 2" pitchFamily="-106" charset="2"/>
              <a:buNone/>
            </a:pPr>
            <a:r>
              <a:rPr lang="en-US" dirty="0"/>
              <a:t>How does Iago use his rhetoric and acting skills to destroy others?</a:t>
            </a:r>
          </a:p>
          <a:p>
            <a:pPr>
              <a:buFont typeface="Wingdings 2" pitchFamily="-106" charset="2"/>
              <a:buNone/>
            </a:pPr>
            <a:endParaRPr lang="en-US" dirty="0"/>
          </a:p>
          <a:p>
            <a:pPr>
              <a:buFont typeface="Wingdings 2" pitchFamily="-106" charset="2"/>
              <a:buNone/>
            </a:pPr>
            <a:endParaRPr lang="en-US" dirty="0"/>
          </a:p>
        </p:txBody>
      </p:sp>
      <p:sp>
        <p:nvSpPr>
          <p:cNvPr id="4" name="Content Placeholder 3"/>
          <p:cNvSpPr>
            <a:spLocks noGrp="1"/>
          </p:cNvSpPr>
          <p:nvPr>
            <p:ph sz="half" idx="2"/>
          </p:nvPr>
        </p:nvSpPr>
        <p:spPr/>
        <p:txBody>
          <a:bodyPr/>
          <a:lstStyle/>
          <a:p>
            <a:pPr marL="514350" indent="-514350">
              <a:buAutoNum type="arabicPeriod"/>
            </a:pPr>
            <a:r>
              <a:rPr lang="en-US" dirty="0" smtClean="0"/>
              <a:t>Soliloquy Lines</a:t>
            </a:r>
          </a:p>
          <a:p>
            <a:pPr marL="514350" indent="-514350">
              <a:buAutoNum type="arabicPeriod"/>
            </a:pPr>
            <a:r>
              <a:rPr lang="en-US" dirty="0" smtClean="0"/>
              <a:t>Writing Feedback</a:t>
            </a:r>
          </a:p>
          <a:p>
            <a:pPr marL="514350" indent="-514350">
              <a:buAutoNum type="arabicPeriod"/>
            </a:pPr>
            <a:r>
              <a:rPr lang="en-US" dirty="0" smtClean="0"/>
              <a:t>Scene Presentations</a:t>
            </a:r>
          </a:p>
          <a:p>
            <a:pPr marL="514350" indent="-514350">
              <a:buAutoNum type="arabicPeriod"/>
            </a:pPr>
            <a:r>
              <a:rPr lang="en-US" dirty="0" smtClean="0"/>
              <a:t>Rhetoric</a:t>
            </a:r>
          </a:p>
          <a:p>
            <a:pPr marL="514350" indent="-514350">
              <a:buAutoNum type="arabicPeriod"/>
            </a:pPr>
            <a:r>
              <a:rPr lang="en-US" dirty="0" smtClean="0"/>
              <a:t>Persuasion Dance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675"/>
            <a:ext cx="7239000" cy="746125"/>
          </a:xfrm>
        </p:spPr>
        <p:txBody>
          <a:bodyPr>
            <a:normAutofit/>
          </a:bodyPr>
          <a:lstStyle/>
          <a:p>
            <a:r>
              <a:rPr lang="en-US" sz="2800" dirty="0" smtClean="0"/>
              <a:t>Feedback on analytical paragraphs</a:t>
            </a:r>
            <a:endParaRPr lang="en-US" sz="2800" dirty="0"/>
          </a:p>
        </p:txBody>
      </p:sp>
      <p:sp>
        <p:nvSpPr>
          <p:cNvPr id="3" name="Content Placeholder 2"/>
          <p:cNvSpPr>
            <a:spLocks noGrp="1"/>
          </p:cNvSpPr>
          <p:nvPr>
            <p:ph idx="1"/>
          </p:nvPr>
        </p:nvSpPr>
        <p:spPr/>
        <p:txBody>
          <a:bodyPr/>
          <a:lstStyle/>
          <a:p>
            <a:pPr>
              <a:buNone/>
            </a:pPr>
            <a:r>
              <a:rPr lang="en-US" dirty="0" smtClean="0"/>
              <a:t>Othello, from William Shakespeare’s play, </a:t>
            </a:r>
            <a:r>
              <a:rPr lang="en-US" i="1" dirty="0" smtClean="0"/>
              <a:t>Othello</a:t>
            </a:r>
            <a:r>
              <a:rPr lang="en-US" dirty="0" smtClean="0"/>
              <a:t>, is especially susceptible to this behavior because he is African.</a:t>
            </a:r>
          </a:p>
          <a:p>
            <a:pPr>
              <a:buNone/>
            </a:pPr>
            <a:endParaRPr lang="en-US" dirty="0" smtClean="0"/>
          </a:p>
          <a:p>
            <a:pPr>
              <a:buNone/>
            </a:pPr>
            <a:r>
              <a:rPr lang="en-US" dirty="0" smtClean="0"/>
              <a:t>In the play </a:t>
            </a:r>
            <a:r>
              <a:rPr lang="en-US" i="1" dirty="0" smtClean="0"/>
              <a:t>Othello</a:t>
            </a:r>
            <a:r>
              <a:rPr lang="en-US" dirty="0" smtClean="0"/>
              <a:t>, by William Shakespeare, Othello’s status as an outsider in Venice has negative affects on the way others treat him because his Moorish identify makes him an obvious target for racists.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20675"/>
            <a:ext cx="8001000" cy="669925"/>
          </a:xfrm>
        </p:spPr>
        <p:txBody>
          <a:bodyPr>
            <a:normAutofit/>
          </a:bodyPr>
          <a:lstStyle/>
          <a:p>
            <a:r>
              <a:rPr lang="en-US" sz="2800" dirty="0" smtClean="0"/>
              <a:t>Feedback on analytical paragraphs</a:t>
            </a:r>
            <a:endParaRPr lang="en-US" sz="2800" dirty="0"/>
          </a:p>
        </p:txBody>
      </p:sp>
      <p:sp>
        <p:nvSpPr>
          <p:cNvPr id="3" name="Content Placeholder 2"/>
          <p:cNvSpPr>
            <a:spLocks noGrp="1"/>
          </p:cNvSpPr>
          <p:nvPr>
            <p:ph idx="1"/>
          </p:nvPr>
        </p:nvSpPr>
        <p:spPr/>
        <p:txBody>
          <a:bodyPr/>
          <a:lstStyle/>
          <a:p>
            <a:pPr>
              <a:buNone/>
            </a:pPr>
            <a:r>
              <a:rPr lang="en-US" dirty="0" smtClean="0"/>
              <a:t>Speaking to Roderigo early in the tragedy, Iago discloses a major truth of his nature as he </a:t>
            </a:r>
            <a:r>
              <a:rPr lang="en-US" dirty="0" smtClean="0">
                <a:solidFill>
                  <a:srgbClr val="FF0000"/>
                </a:solidFill>
              </a:rPr>
              <a:t>says, </a:t>
            </a:r>
            <a:r>
              <a:rPr lang="en-US" dirty="0" smtClean="0"/>
              <a:t>“I am not what I am</a:t>
            </a:r>
            <a:r>
              <a:rPr lang="en-US" dirty="0" smtClean="0">
                <a:solidFill>
                  <a:srgbClr val="FF0000"/>
                </a:solidFill>
              </a:rPr>
              <a:t>” (I.i.65), </a:t>
            </a:r>
            <a:r>
              <a:rPr lang="en-US" dirty="0" smtClean="0"/>
              <a:t>revealing that he is a trickster, a liar.</a:t>
            </a:r>
          </a:p>
          <a:p>
            <a:pPr>
              <a:buNone/>
            </a:pPr>
            <a:endParaRPr lang="en-US" dirty="0" smtClean="0"/>
          </a:p>
          <a:p>
            <a:pPr>
              <a:buNone/>
            </a:pPr>
            <a:r>
              <a:rPr lang="en-US" sz="1600" b="1" dirty="0" smtClean="0"/>
              <a:t>Grading symbols:</a:t>
            </a:r>
          </a:p>
          <a:p>
            <a:pPr>
              <a:buNone/>
            </a:pPr>
            <a:r>
              <a:rPr lang="en-US" sz="1400" dirty="0" err="1" smtClean="0"/>
              <a:t>Frag</a:t>
            </a:r>
            <a:r>
              <a:rPr lang="en-US" sz="1400" dirty="0" smtClean="0"/>
              <a:t> = fragment; RO = </a:t>
            </a:r>
            <a:r>
              <a:rPr lang="en-US" sz="1400" dirty="0" err="1" smtClean="0"/>
              <a:t>runon</a:t>
            </a:r>
            <a:r>
              <a:rPr lang="en-US" sz="1400" dirty="0" smtClean="0"/>
              <a:t>; CS = comma splice</a:t>
            </a:r>
          </a:p>
          <a:p>
            <a:pPr>
              <a:buNone/>
            </a:pPr>
            <a:r>
              <a:rPr lang="en-US" sz="1400" dirty="0" smtClean="0"/>
              <a:t>WC = need to change your choice of words (or there is a better word to use)</a:t>
            </a:r>
          </a:p>
          <a:p>
            <a:pPr>
              <a:buNone/>
            </a:pPr>
            <a:r>
              <a:rPr lang="en-US" sz="1400" dirty="0" smtClean="0"/>
              <a:t>INF = informal	</a:t>
            </a:r>
          </a:p>
          <a:p>
            <a:pPr>
              <a:buNone/>
            </a:pPr>
            <a:r>
              <a:rPr lang="en-US" sz="1400" dirty="0" smtClean="0"/>
              <a:t>AWK = awkward phrasing</a:t>
            </a:r>
          </a:p>
          <a:p>
            <a:pPr>
              <a:buNone/>
            </a:pPr>
            <a:r>
              <a:rPr lang="en-US" sz="1400" dirty="0" smtClean="0"/>
              <a:t>                    delete</a:t>
            </a:r>
          </a:p>
          <a:p>
            <a:pPr>
              <a:buNone/>
            </a:pPr>
            <a:r>
              <a:rPr lang="en-US" sz="1400" dirty="0" smtClean="0"/>
              <a:t>??/ huh??? = confused; don’t understand what you are saying or doesn’t make sense</a:t>
            </a:r>
          </a:p>
          <a:p>
            <a:pPr>
              <a:buNone/>
            </a:pPr>
            <a:endParaRPr lang="en-US" dirty="0"/>
          </a:p>
        </p:txBody>
      </p:sp>
      <p:sp>
        <p:nvSpPr>
          <p:cNvPr id="4" name="Freeform 3"/>
          <p:cNvSpPr/>
          <p:nvPr/>
        </p:nvSpPr>
        <p:spPr>
          <a:xfrm>
            <a:off x="609600" y="5257800"/>
            <a:ext cx="308113" cy="268357"/>
          </a:xfrm>
          <a:custGeom>
            <a:avLst/>
            <a:gdLst>
              <a:gd name="connsiteX0" fmla="*/ 0 w 384313"/>
              <a:gd name="connsiteY0" fmla="*/ 309876 h 309876"/>
              <a:gd name="connsiteX1" fmla="*/ 132522 w 384313"/>
              <a:gd name="connsiteY1" fmla="*/ 270119 h 309876"/>
              <a:gd name="connsiteX2" fmla="*/ 172278 w 384313"/>
              <a:gd name="connsiteY2" fmla="*/ 256867 h 309876"/>
              <a:gd name="connsiteX3" fmla="*/ 212035 w 384313"/>
              <a:gd name="connsiteY3" fmla="*/ 230362 h 309876"/>
              <a:gd name="connsiteX4" fmla="*/ 318052 w 384313"/>
              <a:gd name="connsiteY4" fmla="*/ 150849 h 309876"/>
              <a:gd name="connsiteX5" fmla="*/ 344556 w 384313"/>
              <a:gd name="connsiteY5" fmla="*/ 111093 h 309876"/>
              <a:gd name="connsiteX6" fmla="*/ 371061 w 384313"/>
              <a:gd name="connsiteY6" fmla="*/ 31580 h 309876"/>
              <a:gd name="connsiteX7" fmla="*/ 344556 w 384313"/>
              <a:gd name="connsiteY7" fmla="*/ 5076 h 309876"/>
              <a:gd name="connsiteX8" fmla="*/ 212035 w 384313"/>
              <a:gd name="connsiteY8" fmla="*/ 31580 h 309876"/>
              <a:gd name="connsiteX9" fmla="*/ 185530 w 384313"/>
              <a:gd name="connsiteY9" fmla="*/ 58084 h 309876"/>
              <a:gd name="connsiteX10" fmla="*/ 198783 w 384313"/>
              <a:gd name="connsiteY10" fmla="*/ 150849 h 309876"/>
              <a:gd name="connsiteX11" fmla="*/ 265043 w 384313"/>
              <a:gd name="connsiteY11" fmla="*/ 230362 h 309876"/>
              <a:gd name="connsiteX12" fmla="*/ 304800 w 384313"/>
              <a:gd name="connsiteY12" fmla="*/ 256867 h 309876"/>
              <a:gd name="connsiteX13" fmla="*/ 384313 w 384313"/>
              <a:gd name="connsiteY13" fmla="*/ 283371 h 309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84313" h="309876">
                <a:moveTo>
                  <a:pt x="0" y="309876"/>
                </a:moveTo>
                <a:cubicBezTo>
                  <a:pt x="80112" y="289847"/>
                  <a:pt x="35732" y="302382"/>
                  <a:pt x="132522" y="270119"/>
                </a:cubicBezTo>
                <a:lnTo>
                  <a:pt x="172278" y="256867"/>
                </a:lnTo>
                <a:cubicBezTo>
                  <a:pt x="185530" y="248032"/>
                  <a:pt x="198206" y="238264"/>
                  <a:pt x="212035" y="230362"/>
                </a:cubicBezTo>
                <a:cubicBezTo>
                  <a:pt x="264679" y="200279"/>
                  <a:pt x="279806" y="208218"/>
                  <a:pt x="318052" y="150849"/>
                </a:cubicBezTo>
                <a:cubicBezTo>
                  <a:pt x="326887" y="137597"/>
                  <a:pt x="338087" y="125647"/>
                  <a:pt x="344556" y="111093"/>
                </a:cubicBezTo>
                <a:cubicBezTo>
                  <a:pt x="355903" y="85563"/>
                  <a:pt x="371061" y="31580"/>
                  <a:pt x="371061" y="31580"/>
                </a:cubicBezTo>
                <a:cubicBezTo>
                  <a:pt x="362226" y="22745"/>
                  <a:pt x="356974" y="6456"/>
                  <a:pt x="344556" y="5076"/>
                </a:cubicBezTo>
                <a:cubicBezTo>
                  <a:pt x="298873" y="0"/>
                  <a:pt x="254184" y="17530"/>
                  <a:pt x="212035" y="31580"/>
                </a:cubicBezTo>
                <a:cubicBezTo>
                  <a:pt x="203200" y="40415"/>
                  <a:pt x="186910" y="45666"/>
                  <a:pt x="185530" y="58084"/>
                </a:cubicBezTo>
                <a:cubicBezTo>
                  <a:pt x="182081" y="89129"/>
                  <a:pt x="189807" y="120931"/>
                  <a:pt x="198783" y="150849"/>
                </a:cubicBezTo>
                <a:cubicBezTo>
                  <a:pt x="205733" y="174015"/>
                  <a:pt x="249266" y="217214"/>
                  <a:pt x="265043" y="230362"/>
                </a:cubicBezTo>
                <a:cubicBezTo>
                  <a:pt x="277279" y="240558"/>
                  <a:pt x="290245" y="250398"/>
                  <a:pt x="304800" y="256867"/>
                </a:cubicBezTo>
                <a:cubicBezTo>
                  <a:pt x="330330" y="268214"/>
                  <a:pt x="384313" y="283371"/>
                  <a:pt x="384313" y="283371"/>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 name="Freeform 4"/>
          <p:cNvSpPr/>
          <p:nvPr/>
        </p:nvSpPr>
        <p:spPr>
          <a:xfrm>
            <a:off x="1143000" y="5257800"/>
            <a:ext cx="295345" cy="271670"/>
          </a:xfrm>
          <a:custGeom>
            <a:avLst/>
            <a:gdLst>
              <a:gd name="connsiteX0" fmla="*/ 417928 w 473659"/>
              <a:gd name="connsiteY0" fmla="*/ 106262 h 397810"/>
              <a:gd name="connsiteX1" fmla="*/ 192641 w 473659"/>
              <a:gd name="connsiteY1" fmla="*/ 106262 h 397810"/>
              <a:gd name="connsiteX2" fmla="*/ 73371 w 473659"/>
              <a:gd name="connsiteY2" fmla="*/ 159270 h 397810"/>
              <a:gd name="connsiteX3" fmla="*/ 46867 w 473659"/>
              <a:gd name="connsiteY3" fmla="*/ 185775 h 397810"/>
              <a:gd name="connsiteX4" fmla="*/ 20362 w 473659"/>
              <a:gd name="connsiteY4" fmla="*/ 225531 h 397810"/>
              <a:gd name="connsiteX5" fmla="*/ 33615 w 473659"/>
              <a:gd name="connsiteY5" fmla="*/ 331549 h 397810"/>
              <a:gd name="connsiteX6" fmla="*/ 285406 w 473659"/>
              <a:gd name="connsiteY6" fmla="*/ 318297 h 397810"/>
              <a:gd name="connsiteX7" fmla="*/ 364919 w 473659"/>
              <a:gd name="connsiteY7" fmla="*/ 291792 h 397810"/>
              <a:gd name="connsiteX8" fmla="*/ 470936 w 473659"/>
              <a:gd name="connsiteY8" fmla="*/ 199027 h 397810"/>
              <a:gd name="connsiteX9" fmla="*/ 457684 w 473659"/>
              <a:gd name="connsiteY9" fmla="*/ 13497 h 397810"/>
              <a:gd name="connsiteX10" fmla="*/ 417928 w 473659"/>
              <a:gd name="connsiteY10" fmla="*/ 244 h 397810"/>
              <a:gd name="connsiteX11" fmla="*/ 311910 w 473659"/>
              <a:gd name="connsiteY11" fmla="*/ 13497 h 397810"/>
              <a:gd name="connsiteX12" fmla="*/ 245649 w 473659"/>
              <a:gd name="connsiteY12" fmla="*/ 26749 h 397810"/>
              <a:gd name="connsiteX13" fmla="*/ 205893 w 473659"/>
              <a:gd name="connsiteY13" fmla="*/ 53253 h 397810"/>
              <a:gd name="connsiteX14" fmla="*/ 192641 w 473659"/>
              <a:gd name="connsiteY14" fmla="*/ 93010 h 397810"/>
              <a:gd name="connsiteX15" fmla="*/ 205893 w 473659"/>
              <a:gd name="connsiteY15" fmla="*/ 252036 h 397810"/>
              <a:gd name="connsiteX16" fmla="*/ 219145 w 473659"/>
              <a:gd name="connsiteY16" fmla="*/ 291792 h 397810"/>
              <a:gd name="connsiteX17" fmla="*/ 245649 w 473659"/>
              <a:gd name="connsiteY17" fmla="*/ 318297 h 397810"/>
              <a:gd name="connsiteX18" fmla="*/ 272154 w 473659"/>
              <a:gd name="connsiteY18" fmla="*/ 358053 h 397810"/>
              <a:gd name="connsiteX19" fmla="*/ 311910 w 473659"/>
              <a:gd name="connsiteY19" fmla="*/ 397810 h 397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73659" h="397810">
                <a:moveTo>
                  <a:pt x="417928" y="106262"/>
                </a:moveTo>
                <a:cubicBezTo>
                  <a:pt x="326657" y="75839"/>
                  <a:pt x="359679" y="81207"/>
                  <a:pt x="192641" y="106262"/>
                </a:cubicBezTo>
                <a:cubicBezTo>
                  <a:pt x="147379" y="113051"/>
                  <a:pt x="108234" y="131380"/>
                  <a:pt x="73371" y="159270"/>
                </a:cubicBezTo>
                <a:cubicBezTo>
                  <a:pt x="63615" y="167075"/>
                  <a:pt x="54672" y="176019"/>
                  <a:pt x="46867" y="185775"/>
                </a:cubicBezTo>
                <a:cubicBezTo>
                  <a:pt x="36917" y="198212"/>
                  <a:pt x="29197" y="212279"/>
                  <a:pt x="20362" y="225531"/>
                </a:cubicBezTo>
                <a:cubicBezTo>
                  <a:pt x="24780" y="260870"/>
                  <a:pt x="0" y="319784"/>
                  <a:pt x="33615" y="331549"/>
                </a:cubicBezTo>
                <a:cubicBezTo>
                  <a:pt x="112943" y="359314"/>
                  <a:pt x="201958" y="328311"/>
                  <a:pt x="285406" y="318297"/>
                </a:cubicBezTo>
                <a:cubicBezTo>
                  <a:pt x="313145" y="314968"/>
                  <a:pt x="364919" y="291792"/>
                  <a:pt x="364919" y="291792"/>
                </a:cubicBezTo>
                <a:cubicBezTo>
                  <a:pt x="442442" y="214269"/>
                  <a:pt x="405190" y="242857"/>
                  <a:pt x="470936" y="199027"/>
                </a:cubicBezTo>
                <a:cubicBezTo>
                  <a:pt x="466519" y="137184"/>
                  <a:pt x="473659" y="73404"/>
                  <a:pt x="457684" y="13497"/>
                </a:cubicBezTo>
                <a:cubicBezTo>
                  <a:pt x="454085" y="0"/>
                  <a:pt x="431897" y="244"/>
                  <a:pt x="417928" y="244"/>
                </a:cubicBezTo>
                <a:cubicBezTo>
                  <a:pt x="382314" y="244"/>
                  <a:pt x="347110" y="8081"/>
                  <a:pt x="311910" y="13497"/>
                </a:cubicBezTo>
                <a:cubicBezTo>
                  <a:pt x="289648" y="16922"/>
                  <a:pt x="267736" y="22332"/>
                  <a:pt x="245649" y="26749"/>
                </a:cubicBezTo>
                <a:cubicBezTo>
                  <a:pt x="232397" y="35584"/>
                  <a:pt x="215842" y="40816"/>
                  <a:pt x="205893" y="53253"/>
                </a:cubicBezTo>
                <a:cubicBezTo>
                  <a:pt x="197167" y="64161"/>
                  <a:pt x="192641" y="79041"/>
                  <a:pt x="192641" y="93010"/>
                </a:cubicBezTo>
                <a:cubicBezTo>
                  <a:pt x="192641" y="146202"/>
                  <a:pt x="198863" y="199310"/>
                  <a:pt x="205893" y="252036"/>
                </a:cubicBezTo>
                <a:cubicBezTo>
                  <a:pt x="207739" y="265882"/>
                  <a:pt x="211958" y="279814"/>
                  <a:pt x="219145" y="291792"/>
                </a:cubicBezTo>
                <a:cubicBezTo>
                  <a:pt x="225573" y="302506"/>
                  <a:pt x="237844" y="308541"/>
                  <a:pt x="245649" y="318297"/>
                </a:cubicBezTo>
                <a:cubicBezTo>
                  <a:pt x="255599" y="330734"/>
                  <a:pt x="261958" y="345817"/>
                  <a:pt x="272154" y="358053"/>
                </a:cubicBezTo>
                <a:cubicBezTo>
                  <a:pt x="284152" y="372451"/>
                  <a:pt x="311910" y="397810"/>
                  <a:pt x="311910" y="397810"/>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fontScale="90000"/>
          </a:bodyPr>
          <a:lstStyle/>
          <a:p>
            <a:pPr fontAlgn="auto">
              <a:spcAft>
                <a:spcPts val="0"/>
              </a:spcAft>
              <a:defRPr/>
            </a:pPr>
            <a:r>
              <a:rPr lang="en-US" dirty="0" smtClean="0">
                <a:ea typeface="+mj-ea"/>
                <a:cs typeface="+mj-cs"/>
              </a:rPr>
              <a:t>Act 3, Scene 1-3</a:t>
            </a:r>
            <a:br>
              <a:rPr lang="en-US" dirty="0" smtClean="0">
                <a:ea typeface="+mj-ea"/>
                <a:cs typeface="+mj-cs"/>
              </a:rPr>
            </a:br>
            <a:r>
              <a:rPr lang="en-US" dirty="0" smtClean="0">
                <a:ea typeface="+mj-ea"/>
                <a:cs typeface="+mj-cs"/>
              </a:rPr>
              <a:t>Presentations</a:t>
            </a:r>
            <a:endParaRPr lang="en-US" dirty="0">
              <a:ea typeface="+mj-ea"/>
              <a:cs typeface="+mj-cs"/>
            </a:endParaRPr>
          </a:p>
        </p:txBody>
      </p:sp>
      <p:sp>
        <p:nvSpPr>
          <p:cNvPr id="31747" name="Content Placeholder 2"/>
          <p:cNvSpPr>
            <a:spLocks noGrp="1"/>
          </p:cNvSpPr>
          <p:nvPr>
            <p:ph idx="1"/>
          </p:nvPr>
        </p:nvSpPr>
        <p:spPr/>
        <p:txBody>
          <a:bodyPr/>
          <a:lstStyle/>
          <a:p>
            <a:pPr>
              <a:buFont typeface="Wingdings 2" pitchFamily="-106" charset="2"/>
              <a:buNone/>
            </a:pP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320040"/>
            <a:ext cx="7239000" cy="1143000"/>
          </a:xfrm>
        </p:spPr>
        <p:txBody>
          <a:bodyPr/>
          <a:lstStyle/>
          <a:p>
            <a:pPr fontAlgn="auto">
              <a:spcAft>
                <a:spcPts val="0"/>
              </a:spcAft>
              <a:defRPr/>
            </a:pPr>
            <a:r>
              <a:rPr lang="en-US">
                <a:ea typeface="+mj-ea"/>
                <a:cs typeface="+mj-cs"/>
              </a:rPr>
              <a:t>What is rhetoric?</a:t>
            </a:r>
          </a:p>
        </p:txBody>
      </p:sp>
      <p:sp>
        <p:nvSpPr>
          <p:cNvPr id="33795" name="Rectangle 3"/>
          <p:cNvSpPr>
            <a:spLocks noGrp="1"/>
          </p:cNvSpPr>
          <p:nvPr>
            <p:ph idx="1"/>
          </p:nvPr>
        </p:nvSpPr>
        <p:spPr/>
        <p:txBody>
          <a:bodyPr/>
          <a:lstStyle/>
          <a:p>
            <a:pPr>
              <a:buFont typeface="Arial" pitchFamily="-106" charset="0"/>
              <a:buNone/>
            </a:pPr>
            <a:r>
              <a:rPr lang="en-US"/>
              <a:t>How can we use our knowledge of rhetoric to discuss literary works?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0" y="0"/>
          <a:ext cx="8534400" cy="6381435"/>
        </p:xfrm>
        <a:graphic>
          <a:graphicData uri="http://schemas.openxmlformats.org/drawingml/2006/table">
            <a:tbl>
              <a:tblPr/>
              <a:tblGrid>
                <a:gridCol w="762000"/>
                <a:gridCol w="7772400"/>
              </a:tblGrid>
              <a:tr h="4349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sng" strike="noStrike" cap="none" normalizeH="0" baseline="0">
                          <a:ln>
                            <a:noFill/>
                          </a:ln>
                          <a:solidFill>
                            <a:srgbClr val="FFFFFF"/>
                          </a:solidFill>
                          <a:effectLst/>
                          <a:latin typeface="Calibri" pitchFamily="-106" charset="0"/>
                          <a:ea typeface="Times New Roman" pitchFamily="-106" charset="0"/>
                          <a:cs typeface="Times New Roman" pitchFamily="-106" charset="0"/>
                        </a:rPr>
                        <a:t>GREEK </a:t>
                      </a:r>
                      <a:r>
                        <a:rPr kumimoji="0" lang="en-US" sz="900" b="1" i="0" u="none" strike="noStrike" cap="none" normalizeH="0" baseline="0">
                          <a:ln>
                            <a:noFill/>
                          </a:ln>
                          <a:solidFill>
                            <a:srgbClr val="FFFFFF"/>
                          </a:solidFill>
                          <a:effectLst/>
                          <a:latin typeface="Calibri" pitchFamily="-106" charset="0"/>
                          <a:ea typeface="Times New Roman" pitchFamily="-106" charset="0"/>
                          <a:cs typeface="Times New Roman" pitchFamily="-106" charset="0"/>
                        </a:rPr>
                        <a:t>RHETORIC DEVICES</a:t>
                      </a:r>
                      <a:r>
                        <a:rPr kumimoji="0" lang="en-US" sz="1000" b="1" i="0" u="none" strike="noStrike" cap="none" normalizeH="0" baseline="0">
                          <a:ln>
                            <a:noFill/>
                          </a:ln>
                          <a:solidFill>
                            <a:srgbClr val="FFFFFF"/>
                          </a:solidFill>
                          <a:effectLst/>
                          <a:latin typeface="Calibri" pitchFamily="-106" charset="0"/>
                          <a:ea typeface="Times New Roman" pitchFamily="-106" charset="0"/>
                          <a:cs typeface="Times New Roman" pitchFamily="-106" charset="0"/>
                        </a:rPr>
                        <a:t> </a:t>
                      </a:r>
                      <a:endParaRPr kumimoji="0" lang="en-US" sz="1000" b="0" i="0" u="none" strike="noStrike" cap="none" normalizeH="0" baseline="0">
                        <a:ln>
                          <a:noFill/>
                        </a:ln>
                        <a:solidFill>
                          <a:schemeClr val="tx1"/>
                        </a:solidFill>
                        <a:effectLst/>
                        <a:latin typeface="Calibri" pitchFamily="-106" charset="0"/>
                        <a:ea typeface="Times New Roman" pitchFamily="-106" charset="0"/>
                        <a:cs typeface="Times New Roman" pitchFamily="-106" charset="0"/>
                      </a:endParaRPr>
                    </a:p>
                  </a:txBody>
                  <a:tcPr marL="60020" marR="60020" marT="6669"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4F81B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a:ln>
                            <a:noFill/>
                          </a:ln>
                          <a:solidFill>
                            <a:srgbClr val="FFFFFF"/>
                          </a:solidFill>
                          <a:effectLst/>
                          <a:latin typeface="Calibri" pitchFamily="-106" charset="0"/>
                          <a:ea typeface="Times New Roman" pitchFamily="-106" charset="0"/>
                          <a:cs typeface="Times New Roman" pitchFamily="-106" charset="0"/>
                        </a:rPr>
                        <a:t>DEFINITIONS </a:t>
                      </a:r>
                      <a:endParaRPr kumimoji="0" lang="en-US" sz="1200" b="0" i="0" u="none" strike="noStrike" cap="none" normalizeH="0" baseline="0">
                        <a:ln>
                          <a:noFill/>
                        </a:ln>
                        <a:solidFill>
                          <a:schemeClr val="tx1"/>
                        </a:solidFill>
                        <a:effectLst/>
                        <a:latin typeface="Calibri" pitchFamily="-106" charset="0"/>
                        <a:ea typeface="Times New Roman" pitchFamily="-106" charset="0"/>
                        <a:cs typeface="Times New Roman" pitchFamily="-106" charset="0"/>
                      </a:endParaRPr>
                    </a:p>
                  </a:txBody>
                  <a:tcPr marL="60020" marR="60020" marT="6669"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4F81BD"/>
                    </a:solidFill>
                  </a:tcPr>
                </a:tc>
              </a:tr>
              <a:tr h="9890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KAIROS</a:t>
                      </a:r>
                      <a:r>
                        <a:rPr kumimoji="0" lang="en-US" sz="10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 </a:t>
                      </a:r>
                      <a:endParaRPr kumimoji="0" lang="en-US" sz="1000" b="0" i="0" u="none" strike="noStrike" cap="none" normalizeH="0" baseline="0">
                        <a:ln>
                          <a:noFill/>
                        </a:ln>
                        <a:solidFill>
                          <a:schemeClr val="tx1"/>
                        </a:solidFill>
                        <a:effectLst/>
                        <a:latin typeface="Calibri" pitchFamily="-106" charset="0"/>
                        <a:ea typeface="Times New Roman" pitchFamily="-106" charset="0"/>
                        <a:cs typeface="Times New Roman" pitchFamily="-106" charset="0"/>
                      </a:endParaRPr>
                    </a:p>
                  </a:txBody>
                  <a:tcPr marL="60020" marR="60020" marT="6669"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Hint:</a:t>
                      </a:r>
                      <a:r>
                        <a:rPr kumimoji="0" lang="en-US" sz="12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  “I’m going to seize this </a:t>
                      </a:r>
                      <a:r>
                        <a:rPr kumimoji="0" lang="en-US" sz="1200" b="1"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moment</a:t>
                      </a:r>
                      <a:r>
                        <a:rPr kumimoji="0" lang="en-US" sz="12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 </a:t>
                      </a:r>
                      <a:r>
                        <a:rPr kumimoji="0" lang="en-US" sz="1200" b="1"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(time and place)</a:t>
                      </a:r>
                      <a:r>
                        <a:rPr kumimoji="0" lang="en-US" sz="12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 to….”</a:t>
                      </a:r>
                      <a:endParaRPr kumimoji="0" lang="en-US" sz="1200" b="0" i="0" u="none" strike="noStrike" cap="none" normalizeH="0" baseline="0">
                        <a:ln>
                          <a:noFill/>
                        </a:ln>
                        <a:solidFill>
                          <a:schemeClr val="tx1"/>
                        </a:solidFill>
                        <a:effectLst/>
                        <a:latin typeface="Calibri" pitchFamily="-106" charset="0"/>
                        <a:ea typeface="Times New Roman" pitchFamily="-106" charset="0"/>
                        <a:cs typeface="Times New Roman" pitchFamily="-106"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a:ln>
                            <a:noFill/>
                          </a:ln>
                          <a:solidFill>
                            <a:srgbClr val="000000"/>
                          </a:solidFill>
                          <a:effectLst/>
                          <a:latin typeface="Calibri" pitchFamily="-106" charset="0"/>
                          <a:ea typeface="Times New Roman" pitchFamily="-106" charset="0"/>
                          <a:cs typeface="Times New Roman" pitchFamily="-106" charset="0"/>
                        </a:rPr>
                        <a:t>Scenario:  The dean walks into class.  A troublesome </a:t>
                      </a:r>
                      <a:r>
                        <a:rPr kumimoji="0" lang="en-US" sz="1200" b="1" i="1" u="none" strike="noStrike" cap="none" normalizeH="0" baseline="0">
                          <a:ln>
                            <a:noFill/>
                          </a:ln>
                          <a:solidFill>
                            <a:srgbClr val="000000"/>
                          </a:solidFill>
                          <a:effectLst/>
                          <a:latin typeface="Calibri" pitchFamily="-106" charset="0"/>
                          <a:ea typeface="Times New Roman" pitchFamily="-106" charset="0"/>
                          <a:cs typeface="Times New Roman" pitchFamily="-106" charset="0"/>
                        </a:rPr>
                        <a:t>Student A was</a:t>
                      </a:r>
                      <a:r>
                        <a:rPr kumimoji="0" lang="en-US" sz="1200" b="0" i="1" u="none" strike="noStrike" cap="none" normalizeH="0" baseline="0">
                          <a:ln>
                            <a:noFill/>
                          </a:ln>
                          <a:solidFill>
                            <a:srgbClr val="000000"/>
                          </a:solidFill>
                          <a:effectLst/>
                          <a:latin typeface="Calibri" pitchFamily="-106" charset="0"/>
                          <a:ea typeface="Times New Roman" pitchFamily="-106" charset="0"/>
                          <a:cs typeface="Times New Roman" pitchFamily="-106" charset="0"/>
                        </a:rPr>
                        <a:t> honestly signed out and returning from the bathroom.  As the student enters in the presence of the dean, another </a:t>
                      </a:r>
                      <a:r>
                        <a:rPr kumimoji="0" lang="en-US" sz="1200" b="1" i="1" u="none" strike="noStrike" cap="none" normalizeH="0" baseline="0">
                          <a:ln>
                            <a:noFill/>
                          </a:ln>
                          <a:solidFill>
                            <a:srgbClr val="000000"/>
                          </a:solidFill>
                          <a:effectLst/>
                          <a:latin typeface="Calibri" pitchFamily="-106" charset="0"/>
                          <a:ea typeface="Times New Roman" pitchFamily="-106" charset="0"/>
                          <a:cs typeface="Times New Roman" pitchFamily="-106" charset="0"/>
                        </a:rPr>
                        <a:t>Student B</a:t>
                      </a:r>
                      <a:r>
                        <a:rPr kumimoji="0" lang="en-US" sz="1200" b="0" i="1" u="none" strike="noStrike" cap="none" normalizeH="0" baseline="0">
                          <a:ln>
                            <a:noFill/>
                          </a:ln>
                          <a:solidFill>
                            <a:srgbClr val="000000"/>
                          </a:solidFill>
                          <a:effectLst/>
                          <a:latin typeface="Calibri" pitchFamily="-106" charset="0"/>
                          <a:ea typeface="Times New Roman" pitchFamily="-106" charset="0"/>
                          <a:cs typeface="Times New Roman" pitchFamily="-106" charset="0"/>
                        </a:rPr>
                        <a:t> yells, “You’re always in the hallways.”  </a:t>
                      </a:r>
                      <a:endParaRPr kumimoji="0" lang="en-US" sz="1200" b="0" i="0" u="none" strike="noStrike" cap="none" normalizeH="0" baseline="0">
                        <a:ln>
                          <a:noFill/>
                        </a:ln>
                        <a:solidFill>
                          <a:schemeClr val="tx1"/>
                        </a:solidFill>
                        <a:effectLst/>
                        <a:latin typeface="Calibri" pitchFamily="-106" charset="0"/>
                        <a:ea typeface="Times New Roman" pitchFamily="-106" charset="0"/>
                        <a:cs typeface="Times New Roman" pitchFamily="-106"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How does student A look in the eyes of the dean?  _____________________________</a:t>
                      </a:r>
                      <a:r>
                        <a:rPr kumimoji="0" lang="en-US" sz="1200" b="0" i="1" u="none" strike="noStrike" cap="none" normalizeH="0" baseline="0">
                          <a:ln>
                            <a:noFill/>
                          </a:ln>
                          <a:solidFill>
                            <a:srgbClr val="000000"/>
                          </a:solidFill>
                          <a:effectLst/>
                          <a:latin typeface="Calibri" pitchFamily="-106" charset="0"/>
                          <a:ea typeface="Times New Roman" pitchFamily="-106" charset="0"/>
                          <a:cs typeface="Times New Roman" pitchFamily="-106" charset="0"/>
                        </a:rPr>
                        <a:t/>
                      </a:r>
                      <a:br>
                        <a:rPr kumimoji="0" lang="en-US" sz="1200" b="0" i="1" u="none" strike="noStrike" cap="none" normalizeH="0" baseline="0">
                          <a:ln>
                            <a:noFill/>
                          </a:ln>
                          <a:solidFill>
                            <a:srgbClr val="000000"/>
                          </a:solidFill>
                          <a:effectLst/>
                          <a:latin typeface="Calibri" pitchFamily="-106" charset="0"/>
                          <a:ea typeface="Times New Roman" pitchFamily="-106" charset="0"/>
                          <a:cs typeface="Times New Roman" pitchFamily="-106" charset="0"/>
                        </a:rPr>
                      </a:br>
                      <a:r>
                        <a:rPr kumimoji="0" lang="en-US" sz="12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DEFINITON:___________________________________________________________________________ </a:t>
                      </a:r>
                      <a:endParaRPr kumimoji="0" lang="en-US" sz="1200" b="0" i="0" u="none" strike="noStrike" cap="none" normalizeH="0" baseline="0">
                        <a:ln>
                          <a:noFill/>
                        </a:ln>
                        <a:solidFill>
                          <a:schemeClr val="tx1"/>
                        </a:solidFill>
                        <a:effectLst/>
                        <a:latin typeface="Calibri" pitchFamily="-106" charset="0"/>
                        <a:ea typeface="Times New Roman" pitchFamily="-106" charset="0"/>
                        <a:cs typeface="Times New Roman" pitchFamily="-106" charset="0"/>
                      </a:endParaRPr>
                    </a:p>
                  </a:txBody>
                  <a:tcPr marL="60020" marR="60020" marT="6669"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0D8E8"/>
                    </a:solidFill>
                  </a:tcPr>
                </a:tc>
              </a:tr>
              <a:tr h="13763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PATHOS</a:t>
                      </a:r>
                      <a:r>
                        <a:rPr kumimoji="0" lang="en-US" sz="10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 </a:t>
                      </a:r>
                      <a:endParaRPr kumimoji="0" lang="en-US" sz="1000" b="0" i="0" u="none" strike="noStrike" cap="none" normalizeH="0" baseline="0">
                        <a:ln>
                          <a:noFill/>
                        </a:ln>
                        <a:solidFill>
                          <a:schemeClr val="tx1"/>
                        </a:solidFill>
                        <a:effectLst/>
                        <a:latin typeface="Calibri" pitchFamily="-106" charset="0"/>
                        <a:ea typeface="Times New Roman" pitchFamily="-106" charset="0"/>
                        <a:cs typeface="Times New Roman" pitchFamily="-106" charset="0"/>
                      </a:endParaRPr>
                    </a:p>
                  </a:txBody>
                  <a:tcPr marL="60020" marR="60020" marT="6669"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Hint:</a:t>
                      </a:r>
                      <a:r>
                        <a:rPr kumimoji="0" lang="en-US" sz="12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  “How will I </a:t>
                      </a:r>
                      <a:r>
                        <a:rPr kumimoji="0" lang="en-US" sz="1200" b="1"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provoke</a:t>
                      </a:r>
                      <a:r>
                        <a:rPr kumimoji="0" lang="en-US" sz="12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 </a:t>
                      </a:r>
                      <a:r>
                        <a:rPr kumimoji="0" lang="en-US" sz="1200" b="1"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specific feelings</a:t>
                      </a:r>
                      <a:r>
                        <a:rPr kumimoji="0" lang="en-US" sz="12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 from…”</a:t>
                      </a:r>
                      <a:endParaRPr kumimoji="0" lang="en-US" sz="1200" b="0" i="0" u="none" strike="noStrike" cap="none" normalizeH="0" baseline="0">
                        <a:ln>
                          <a:noFill/>
                        </a:ln>
                        <a:solidFill>
                          <a:schemeClr val="tx1"/>
                        </a:solidFill>
                        <a:effectLst/>
                        <a:latin typeface="Calibri" pitchFamily="-106" charset="0"/>
                        <a:ea typeface="Times New Roman" pitchFamily="-106" charset="0"/>
                        <a:cs typeface="Times New Roman" pitchFamily="-106"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a:ln>
                            <a:noFill/>
                          </a:ln>
                          <a:solidFill>
                            <a:srgbClr val="000000"/>
                          </a:solidFill>
                          <a:effectLst/>
                          <a:latin typeface="Calibri" pitchFamily="-106" charset="0"/>
                          <a:ea typeface="Times New Roman" pitchFamily="-106" charset="0"/>
                          <a:cs typeface="Times New Roman" pitchFamily="-106" charset="0"/>
                        </a:rPr>
                        <a:t>Scenario:  Two boys in the locker room are talking.  The manipulative one, Iago, happens to mention, “I was at the movies on Saturday.  Guess who was standing in line with your girlfriend, Desi?”  The curious one, O, responds, “Who?”  The manipulative one quickly brushes off the question and says, “Oh, it was probably nothing” and runs off back to the basketball court.  The curious one, O, is left to wonder. </a:t>
                      </a:r>
                      <a:r>
                        <a:rPr kumimoji="0" lang="en-US" sz="1200" b="1" i="1" u="none" strike="noStrike" cap="none" normalizeH="0" baseline="0">
                          <a:ln>
                            <a:noFill/>
                          </a:ln>
                          <a:solidFill>
                            <a:srgbClr val="000000"/>
                          </a:solidFill>
                          <a:effectLst/>
                          <a:latin typeface="Calibri" pitchFamily="-106" charset="0"/>
                          <a:ea typeface="Times New Roman" pitchFamily="-106" charset="0"/>
                          <a:cs typeface="Times New Roman" pitchFamily="-106" charset="0"/>
                        </a:rPr>
                        <a:t>To be continued…</a:t>
                      </a:r>
                      <a:r>
                        <a:rPr kumimoji="0" lang="en-US" sz="12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 </a:t>
                      </a:r>
                      <a:endParaRPr kumimoji="0" lang="en-US" sz="1200" b="0" i="0" u="none" strike="noStrike" cap="none" normalizeH="0" baseline="0">
                        <a:ln>
                          <a:noFill/>
                        </a:ln>
                        <a:solidFill>
                          <a:schemeClr val="tx1"/>
                        </a:solidFill>
                        <a:effectLst/>
                        <a:latin typeface="Calibri" pitchFamily="-106" charset="0"/>
                        <a:ea typeface="Times New Roman" pitchFamily="-106" charset="0"/>
                        <a:cs typeface="Times New Roman" pitchFamily="-106"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Question:  Was Desi necessarily cheating?  (Explain.) _________________________</a:t>
                      </a:r>
                      <a:endParaRPr kumimoji="0" lang="en-US" sz="1200" b="0" i="0" u="none" strike="noStrike" cap="none" normalizeH="0" baseline="0">
                        <a:ln>
                          <a:noFill/>
                        </a:ln>
                        <a:solidFill>
                          <a:schemeClr val="tx1"/>
                        </a:solidFill>
                        <a:effectLst/>
                        <a:latin typeface="Calibri" pitchFamily="-106" charset="0"/>
                        <a:ea typeface="Times New Roman" pitchFamily="-106" charset="0"/>
                        <a:cs typeface="Times New Roman" pitchFamily="-106"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DEFINITION:________________________________________________________________________ </a:t>
                      </a:r>
                      <a:endParaRPr kumimoji="0" lang="en-US" sz="1200" b="0" i="0" u="none" strike="noStrike" cap="none" normalizeH="0" baseline="0">
                        <a:ln>
                          <a:noFill/>
                        </a:ln>
                        <a:solidFill>
                          <a:schemeClr val="tx1"/>
                        </a:solidFill>
                        <a:effectLst/>
                        <a:latin typeface="Calibri" pitchFamily="-106" charset="0"/>
                        <a:ea typeface="Times New Roman" pitchFamily="-106" charset="0"/>
                        <a:cs typeface="Times New Roman" pitchFamily="-106" charset="0"/>
                      </a:endParaRPr>
                    </a:p>
                  </a:txBody>
                  <a:tcPr marL="60020" marR="60020" marT="6669"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9EDF4"/>
                    </a:solidFill>
                  </a:tcPr>
                </a:tc>
              </a:tr>
              <a:tr h="21113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ETHOS</a:t>
                      </a:r>
                      <a:r>
                        <a:rPr kumimoji="0" lang="en-US" sz="10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 </a:t>
                      </a:r>
                      <a:endParaRPr kumimoji="0" lang="en-US" sz="1000" b="0" i="0" u="none" strike="noStrike" cap="none" normalizeH="0" baseline="0">
                        <a:ln>
                          <a:noFill/>
                        </a:ln>
                        <a:solidFill>
                          <a:schemeClr val="tx1"/>
                        </a:solidFill>
                        <a:effectLst/>
                        <a:latin typeface="Calibri" pitchFamily="-106" charset="0"/>
                        <a:ea typeface="Times New Roman" pitchFamily="-106" charset="0"/>
                        <a:cs typeface="Times New Roman" pitchFamily="-106" charset="0"/>
                      </a:endParaRPr>
                    </a:p>
                  </a:txBody>
                  <a:tcPr marL="60020" marR="60020" marT="6669"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Hint:</a:t>
                      </a:r>
                      <a:r>
                        <a:rPr kumimoji="0" lang="en-US" sz="12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  “I </a:t>
                      </a:r>
                      <a:r>
                        <a:rPr kumimoji="0" lang="en-US" sz="1200" b="1"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so much care</a:t>
                      </a:r>
                      <a:r>
                        <a:rPr kumimoji="0" lang="en-US" sz="12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 about you that I will bring up </a:t>
                      </a:r>
                      <a:r>
                        <a:rPr kumimoji="0" lang="en-US" sz="1200" b="1"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hurtful things in a nice way</a:t>
                      </a:r>
                      <a:r>
                        <a:rPr kumimoji="0" lang="en-US" sz="12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a:t>
                      </a:r>
                      <a:r>
                        <a:rPr kumimoji="0" lang="en-US" sz="1200" b="1"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I CARE MORE ABOUT YOU THAN YOU CARE ABOUT YOURSELF</a:t>
                      </a:r>
                      <a:r>
                        <a:rPr kumimoji="0" lang="en-US" sz="12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a:t>
                      </a:r>
                      <a:endParaRPr kumimoji="0" lang="en-US" sz="1200" b="0" i="0" u="none" strike="noStrike" cap="none" normalizeH="0" baseline="0">
                        <a:ln>
                          <a:noFill/>
                        </a:ln>
                        <a:solidFill>
                          <a:schemeClr val="tx1"/>
                        </a:solidFill>
                        <a:effectLst/>
                        <a:latin typeface="Calibri" pitchFamily="-106" charset="0"/>
                        <a:ea typeface="Times New Roman" pitchFamily="-106" charset="0"/>
                        <a:cs typeface="Times New Roman" pitchFamily="-106"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a:ln>
                            <a:noFill/>
                          </a:ln>
                          <a:solidFill>
                            <a:srgbClr val="000000"/>
                          </a:solidFill>
                          <a:effectLst/>
                          <a:latin typeface="Calibri" pitchFamily="-106" charset="0"/>
                          <a:ea typeface="Times New Roman" pitchFamily="-106" charset="0"/>
                          <a:cs typeface="Times New Roman" pitchFamily="-106" charset="0"/>
                        </a:rPr>
                        <a:t>Scenario:   Before the Physics test, Okonkwo secretly tells Ikemefuna  that he can look onto his paper: “I know you suck at Physics.  I really want you to do well because you know not everybody can be as smart as me.”  They sit next to other.  As Ikemefuna surreptitiously looks at Okonkwo’s paper, Okonkwo silently points out to the teacher that Ikemefuna is cheating.  Teacher takes Ikemefuna’s paper.  After the exam, Okonkwo waits for tear-eyed Ikemefuna by the staircase and affectionately says, “I am so sorry you got caught.  You really need to learn how to cheat better. And I so wanted to help you get better grades since you are failing everything and you always have to use my cell phone since yours was confiscated by your parents. You don’t want to be a total loser ‘cause you know how much I care about your rep. Save the tears man for all the rejections you’ll get for the prom. But don’t worry, I’ll help you..”</a:t>
                      </a:r>
                      <a:r>
                        <a:rPr kumimoji="0" lang="en-US" sz="12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 </a:t>
                      </a:r>
                      <a:endParaRPr kumimoji="0" lang="en-US" sz="1200" b="0" i="0" u="none" strike="noStrike" cap="none" normalizeH="0" baseline="0">
                        <a:ln>
                          <a:noFill/>
                        </a:ln>
                        <a:solidFill>
                          <a:schemeClr val="tx1"/>
                        </a:solidFill>
                        <a:effectLst/>
                        <a:latin typeface="Calibri" pitchFamily="-106" charset="0"/>
                        <a:ea typeface="Times New Roman" pitchFamily="-106" charset="0"/>
                        <a:cs typeface="Times New Roman" pitchFamily="-106"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DEFINITION: _________________________________________________________________________ </a:t>
                      </a:r>
                      <a:endParaRPr kumimoji="0" lang="en-US" sz="1200" b="0" i="0" u="none" strike="noStrike" cap="none" normalizeH="0" baseline="0">
                        <a:ln>
                          <a:noFill/>
                        </a:ln>
                        <a:solidFill>
                          <a:schemeClr val="tx1"/>
                        </a:solidFill>
                        <a:effectLst/>
                        <a:latin typeface="Calibri" pitchFamily="-106" charset="0"/>
                        <a:ea typeface="Times New Roman" pitchFamily="-106" charset="0"/>
                        <a:cs typeface="Times New Roman" pitchFamily="-106" charset="0"/>
                      </a:endParaRPr>
                    </a:p>
                  </a:txBody>
                  <a:tcPr marL="60020" marR="60020" marT="6669"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0D8E8"/>
                    </a:solidFill>
                  </a:tcPr>
                </a:tc>
              </a:tr>
              <a:tr h="13366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LOGOS</a:t>
                      </a:r>
                      <a:r>
                        <a:rPr kumimoji="0" lang="en-US" sz="10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 </a:t>
                      </a:r>
                      <a:endParaRPr kumimoji="0" lang="en-US" sz="1000" b="0" i="0" u="none" strike="noStrike" cap="none" normalizeH="0" baseline="0">
                        <a:ln>
                          <a:noFill/>
                        </a:ln>
                        <a:solidFill>
                          <a:schemeClr val="tx1"/>
                        </a:solidFill>
                        <a:effectLst/>
                        <a:latin typeface="Calibri" pitchFamily="-106" charset="0"/>
                        <a:ea typeface="Times New Roman" pitchFamily="-106" charset="0"/>
                        <a:cs typeface="Times New Roman" pitchFamily="-106" charset="0"/>
                      </a:endParaRPr>
                    </a:p>
                  </a:txBody>
                  <a:tcPr marL="60020" marR="60020" marT="6669"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Hint</a:t>
                      </a:r>
                      <a:r>
                        <a:rPr kumimoji="0" lang="en-US" sz="12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  “Come on be </a:t>
                      </a:r>
                      <a:r>
                        <a:rPr kumimoji="0" lang="en-US" sz="1200" b="1"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logical</a:t>
                      </a:r>
                      <a:r>
                        <a:rPr kumimoji="0" lang="en-US" sz="12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…It’s clear that….”</a:t>
                      </a:r>
                      <a:endParaRPr kumimoji="0" lang="en-US" sz="1200" b="0" i="0" u="none" strike="noStrike" cap="none" normalizeH="0" baseline="0">
                        <a:ln>
                          <a:noFill/>
                        </a:ln>
                        <a:solidFill>
                          <a:schemeClr val="tx1"/>
                        </a:solidFill>
                        <a:effectLst/>
                        <a:latin typeface="Calibri" pitchFamily="-106" charset="0"/>
                        <a:ea typeface="Times New Roman" pitchFamily="-106" charset="0"/>
                        <a:cs typeface="Times New Roman" pitchFamily="-106"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1" u="none" strike="noStrike" cap="none" normalizeH="0" baseline="0">
                          <a:ln>
                            <a:noFill/>
                          </a:ln>
                          <a:solidFill>
                            <a:srgbClr val="000000"/>
                          </a:solidFill>
                          <a:effectLst/>
                          <a:latin typeface="Calibri" pitchFamily="-106" charset="0"/>
                          <a:ea typeface="Times New Roman" pitchFamily="-106" charset="0"/>
                          <a:cs typeface="Times New Roman" pitchFamily="-106" charset="0"/>
                        </a:rPr>
                        <a:t>Scenario:  O  gets on the basketball court. He cannot concentrate.  He has visions of his Desi with whom? He can’t think who it is.  Images of boys she talks to flashes through his mind.  She said she was going to the movies with girlfriends.  O is oblivious to the calls to pass the ball.  He is dribbling furiously down the court.  While covering Iago for defense, he keeps whispering, “Who was it?”  Iago whispers calmly, “We are in the middle of a game, homey.. Let it go.  Be logical.  They were only holding hands.  Surely, they can only be friends because I did not see them kissing.”  O violently punches Iago and is barred from the weekend game. </a:t>
                      </a:r>
                      <a:endParaRPr kumimoji="0" lang="en-US" sz="1200" b="0" i="0" u="none" strike="noStrike" cap="none" normalizeH="0" baseline="0">
                        <a:ln>
                          <a:noFill/>
                        </a:ln>
                        <a:solidFill>
                          <a:schemeClr val="tx1"/>
                        </a:solidFill>
                        <a:effectLst/>
                        <a:latin typeface="Calibri" pitchFamily="-106" charset="0"/>
                        <a:ea typeface="Times New Roman" pitchFamily="-106" charset="0"/>
                        <a:cs typeface="Times New Roman" pitchFamily="-106"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rgbClr val="000000"/>
                          </a:solidFill>
                          <a:effectLst/>
                          <a:latin typeface="Calibri" pitchFamily="-106" charset="0"/>
                          <a:ea typeface="Times New Roman" pitchFamily="-106" charset="0"/>
                          <a:cs typeface="Times New Roman" pitchFamily="-106" charset="0"/>
                        </a:rPr>
                        <a:t>DEFINITION: ________________________________________________________________________ </a:t>
                      </a:r>
                      <a:endParaRPr kumimoji="0" lang="en-US" sz="1200" b="0" i="0" u="none" strike="noStrike" cap="none" normalizeH="0" baseline="0">
                        <a:ln>
                          <a:noFill/>
                        </a:ln>
                        <a:solidFill>
                          <a:schemeClr val="tx1"/>
                        </a:solidFill>
                        <a:effectLst/>
                        <a:latin typeface="Calibri" pitchFamily="-106" charset="0"/>
                        <a:ea typeface="Times New Roman" pitchFamily="-106" charset="0"/>
                        <a:cs typeface="Times New Roman" pitchFamily="-106" charset="0"/>
                      </a:endParaRPr>
                    </a:p>
                  </a:txBody>
                  <a:tcPr marL="60020" marR="60020" marT="6669"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9EDF4"/>
                    </a:soli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675"/>
            <a:ext cx="7239000" cy="669925"/>
          </a:xfrm>
        </p:spPr>
        <p:txBody>
          <a:bodyPr/>
          <a:lstStyle/>
          <a:p>
            <a:pPr fontAlgn="auto">
              <a:spcAft>
                <a:spcPts val="0"/>
              </a:spcAft>
              <a:defRPr/>
            </a:pPr>
            <a:r>
              <a:rPr lang="en-US" u="sng" dirty="0" smtClean="0">
                <a:ea typeface="+mj-ea"/>
                <a:cs typeface="+mj-cs"/>
              </a:rPr>
              <a:t>KEY GREEK TERMS:  </a:t>
            </a:r>
            <a:endParaRPr lang="en-US" dirty="0">
              <a:ea typeface="+mj-ea"/>
              <a:cs typeface="+mj-cs"/>
            </a:endParaRPr>
          </a:p>
        </p:txBody>
      </p:sp>
      <p:sp>
        <p:nvSpPr>
          <p:cNvPr id="25603" name="Content Placeholder 2"/>
          <p:cNvSpPr>
            <a:spLocks noGrp="1"/>
          </p:cNvSpPr>
          <p:nvPr>
            <p:ph idx="1"/>
          </p:nvPr>
        </p:nvSpPr>
        <p:spPr>
          <a:xfrm>
            <a:off x="457200" y="1143000"/>
            <a:ext cx="7239000" cy="4846638"/>
          </a:xfrm>
        </p:spPr>
        <p:txBody>
          <a:bodyPr>
            <a:normAutofit lnSpcReduction="10000"/>
          </a:bodyPr>
          <a:lstStyle/>
          <a:p>
            <a:pPr marL="274320" indent="-274320" fontAlgn="auto">
              <a:spcAft>
                <a:spcPts val="0"/>
              </a:spcAft>
              <a:buFont typeface="Wingdings 2"/>
              <a:buChar char=""/>
              <a:defRPr/>
            </a:pPr>
            <a:r>
              <a:rPr lang="en-US" sz="2000" smtClean="0">
                <a:ea typeface="ＭＳ Ｐゴシック" pitchFamily="29" charset="-128"/>
                <a:cs typeface="ＭＳ Ｐゴシック" pitchFamily="29" charset="-128"/>
              </a:rPr>
              <a:t>*</a:t>
            </a:r>
            <a:r>
              <a:rPr lang="en-US" sz="2000" b="1" smtClean="0">
                <a:ea typeface="ＭＳ Ｐゴシック" pitchFamily="29" charset="-128"/>
                <a:cs typeface="ＭＳ Ｐゴシック" pitchFamily="29" charset="-128"/>
              </a:rPr>
              <a:t>KAIROS</a:t>
            </a:r>
            <a:r>
              <a:rPr lang="en-US" sz="2000" smtClean="0">
                <a:ea typeface="ＭＳ Ｐゴシック" pitchFamily="29" charset="-128"/>
                <a:cs typeface="ＭＳ Ｐゴシック" pitchFamily="29" charset="-128"/>
              </a:rPr>
              <a:t>:  The opportune occasion for speech. The term </a:t>
            </a:r>
            <a:r>
              <a:rPr lang="en-US" sz="2000" i="1" smtClean="0">
                <a:ea typeface="ＭＳ Ｐゴシック" pitchFamily="29" charset="-128"/>
                <a:cs typeface="ＭＳ Ｐゴシック" pitchFamily="29" charset="-128"/>
              </a:rPr>
              <a:t>kairos</a:t>
            </a:r>
            <a:r>
              <a:rPr lang="en-US" sz="2000" smtClean="0">
                <a:ea typeface="ＭＳ Ｐゴシック" pitchFamily="29" charset="-128"/>
                <a:cs typeface="ＭＳ Ｐゴシック" pitchFamily="29" charset="-128"/>
              </a:rPr>
              <a:t> has a rich and varied history, but generally refers to the way a given </a:t>
            </a:r>
            <a:r>
              <a:rPr lang="en-US" sz="2000" b="1" smtClean="0">
                <a:ea typeface="ＭＳ Ｐゴシック" pitchFamily="29" charset="-128"/>
                <a:cs typeface="ＭＳ Ｐゴシック" pitchFamily="29" charset="-128"/>
              </a:rPr>
              <a:t>context</a:t>
            </a:r>
            <a:r>
              <a:rPr lang="en-US" sz="2000" smtClean="0">
                <a:ea typeface="ＭＳ Ｐゴシック" pitchFamily="29" charset="-128"/>
                <a:cs typeface="ＭＳ Ｐゴシック" pitchFamily="29" charset="-128"/>
              </a:rPr>
              <a:t> for communication both calls for and constrains one's speech. Thus, sensitive to </a:t>
            </a:r>
            <a:r>
              <a:rPr lang="en-US" sz="2000" i="1" smtClean="0">
                <a:ea typeface="ＭＳ Ｐゴシック" pitchFamily="29" charset="-128"/>
                <a:cs typeface="ＭＳ Ｐゴシック" pitchFamily="29" charset="-128"/>
              </a:rPr>
              <a:t>kairos</a:t>
            </a:r>
            <a:r>
              <a:rPr lang="en-US" sz="2000" smtClean="0">
                <a:ea typeface="ＭＳ Ｐゴシック" pitchFamily="29" charset="-128"/>
                <a:cs typeface="ＭＳ Ｐゴシック" pitchFamily="29" charset="-128"/>
              </a:rPr>
              <a:t>, a speaker or writer takes into account the contingencies of a given </a:t>
            </a:r>
            <a:r>
              <a:rPr lang="en-US" sz="2000" b="1" smtClean="0">
                <a:ea typeface="ＭＳ Ｐゴシック" pitchFamily="29" charset="-128"/>
                <a:cs typeface="ＭＳ Ｐゴシック" pitchFamily="29" charset="-128"/>
              </a:rPr>
              <a:t>place and time</a:t>
            </a:r>
            <a:r>
              <a:rPr lang="en-US" sz="2000" smtClean="0">
                <a:ea typeface="ＭＳ Ｐゴシック" pitchFamily="29" charset="-128"/>
                <a:cs typeface="ＭＳ Ｐゴシック" pitchFamily="29" charset="-128"/>
              </a:rPr>
              <a:t>, and considers the </a:t>
            </a:r>
            <a:r>
              <a:rPr lang="en-US" sz="2000" b="1" smtClean="0">
                <a:ea typeface="ＭＳ Ｐゴシック" pitchFamily="29" charset="-128"/>
                <a:cs typeface="ＭＳ Ｐゴシック" pitchFamily="29" charset="-128"/>
              </a:rPr>
              <a:t>opportunities</a:t>
            </a:r>
            <a:r>
              <a:rPr lang="en-US" sz="2000" smtClean="0">
                <a:ea typeface="ＭＳ Ｐゴシック" pitchFamily="29" charset="-128"/>
                <a:cs typeface="ＭＳ Ｐゴシック" pitchFamily="29" charset="-128"/>
              </a:rPr>
              <a:t> within this specific context for words to be effective and appropriate to that moment. </a:t>
            </a:r>
          </a:p>
          <a:p>
            <a:pPr marL="274320" indent="-274320" fontAlgn="auto">
              <a:spcAft>
                <a:spcPts val="0"/>
              </a:spcAft>
              <a:buFont typeface="Wingdings 2" pitchFamily="29" charset="2"/>
              <a:buNone/>
              <a:defRPr/>
            </a:pPr>
            <a:endParaRPr lang="en-US" sz="2000" smtClean="0">
              <a:ea typeface="ＭＳ Ｐゴシック" pitchFamily="29" charset="-128"/>
              <a:cs typeface="ＭＳ Ｐゴシック" pitchFamily="29" charset="-128"/>
            </a:endParaRPr>
          </a:p>
          <a:p>
            <a:pPr marL="274320" indent="-274320" fontAlgn="auto">
              <a:spcAft>
                <a:spcPts val="0"/>
              </a:spcAft>
              <a:buFont typeface="Wingdings 2" pitchFamily="29" charset="2"/>
              <a:buNone/>
              <a:defRPr/>
            </a:pPr>
            <a:r>
              <a:rPr lang="en-US" sz="2000" b="1" smtClean="0">
                <a:ea typeface="ＭＳ Ｐゴシック" pitchFamily="29" charset="-128"/>
                <a:cs typeface="ＭＳ Ｐゴシック" pitchFamily="29" charset="-128"/>
              </a:rPr>
              <a:t>PATHOS</a:t>
            </a:r>
            <a:r>
              <a:rPr lang="en-US" sz="2000" smtClean="0">
                <a:ea typeface="ＭＳ Ｐゴシック" pitchFamily="29" charset="-128"/>
                <a:cs typeface="ＭＳ Ｐゴシック" pitchFamily="29" charset="-128"/>
              </a:rPr>
              <a:t>: names </a:t>
            </a:r>
            <a:r>
              <a:rPr lang="en-US" sz="2000" b="1" smtClean="0">
                <a:ea typeface="ＭＳ Ｐゴシック" pitchFamily="29" charset="-128"/>
                <a:cs typeface="ＭＳ Ｐゴシック" pitchFamily="29" charset="-128"/>
              </a:rPr>
              <a:t>the appeal to emotion</a:t>
            </a:r>
            <a:endParaRPr lang="en-US" sz="2000" smtClean="0">
              <a:ea typeface="ＭＳ Ｐゴシック" pitchFamily="29" charset="-128"/>
              <a:cs typeface="ＭＳ Ｐゴシック" pitchFamily="29" charset="-128"/>
            </a:endParaRPr>
          </a:p>
          <a:p>
            <a:pPr marL="274320" indent="-274320" fontAlgn="auto">
              <a:spcAft>
                <a:spcPts val="0"/>
              </a:spcAft>
              <a:buFont typeface="Wingdings 2"/>
              <a:buChar char=""/>
              <a:defRPr/>
            </a:pPr>
            <a:r>
              <a:rPr lang="en-US" sz="2000" smtClean="0">
                <a:ea typeface="ＭＳ Ｐゴシック" pitchFamily="29" charset="-128"/>
                <a:cs typeface="ＭＳ Ｐゴシック" pitchFamily="29" charset="-128"/>
              </a:rPr>
              <a:t>Pathos names the appeal to emotion. Pathos is often used and useful at the conclusion of an oration. Language choice affects the audience's emotional response, and emotional appeal can effectively be used to enhance an argument. Pathos is also the category by which we can understand the psychological aspects of rhetoric.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p:cNvSpPr>
            <a:spLocks noGrp="1"/>
          </p:cNvSpPr>
          <p:nvPr>
            <p:ph idx="1"/>
          </p:nvPr>
        </p:nvSpPr>
        <p:spPr>
          <a:xfrm>
            <a:off x="457200" y="381000"/>
            <a:ext cx="7239000" cy="6075363"/>
          </a:xfrm>
        </p:spPr>
        <p:txBody>
          <a:bodyPr/>
          <a:lstStyle/>
          <a:p>
            <a:pPr>
              <a:buFont typeface="Wingdings 2" pitchFamily="-106" charset="2"/>
              <a:buNone/>
            </a:pPr>
            <a:r>
              <a:rPr lang="en-US" sz="2000" b="1" smtClean="0"/>
              <a:t>ETHOS</a:t>
            </a:r>
            <a:r>
              <a:rPr lang="en-US" sz="2000" smtClean="0"/>
              <a:t>:  Ethos names the </a:t>
            </a:r>
            <a:r>
              <a:rPr lang="en-US" sz="2000" b="1" smtClean="0"/>
              <a:t>persuasive appeal</a:t>
            </a:r>
            <a:r>
              <a:rPr lang="en-US" sz="2000" smtClean="0"/>
              <a:t> of one's character, especially how this character is established by means of the speech or discourse. Aristotle claimed that one needs to appear both </a:t>
            </a:r>
            <a:r>
              <a:rPr lang="en-US" sz="2000" b="1" smtClean="0"/>
              <a:t>knowledgeable about one's subject and benevolent</a:t>
            </a:r>
            <a:r>
              <a:rPr lang="en-US" sz="2000" smtClean="0"/>
              <a:t>. </a:t>
            </a:r>
          </a:p>
          <a:p>
            <a:pPr>
              <a:buFont typeface="Wingdings 2" pitchFamily="-106" charset="2"/>
              <a:buNone/>
            </a:pPr>
            <a:r>
              <a:rPr lang="en-US" sz="2000" smtClean="0"/>
              <a:t> </a:t>
            </a:r>
          </a:p>
          <a:p>
            <a:pPr>
              <a:buFont typeface="Wingdings 2" pitchFamily="-106" charset="2"/>
              <a:buNone/>
            </a:pPr>
            <a:r>
              <a:rPr lang="en-US" sz="2000" b="1" smtClean="0"/>
              <a:t>LOGOS:</a:t>
            </a:r>
            <a:r>
              <a:rPr lang="en-US" sz="2000" smtClean="0"/>
              <a:t>  Logos names the </a:t>
            </a:r>
            <a:r>
              <a:rPr lang="en-US" sz="2000" b="1" smtClean="0"/>
              <a:t>appeal to reason</a:t>
            </a:r>
            <a:r>
              <a:rPr lang="en-US" sz="2000" smtClean="0"/>
              <a:t>. Aristotle wished that all communication could be transacted only through this appeal, but given the weaknesses of humanity, he laments, we must resort to the use of the other three appeals. </a:t>
            </a:r>
          </a:p>
          <a:p>
            <a:pPr>
              <a:buFont typeface="Wingdings 2" pitchFamily="-106" charset="2"/>
              <a:buNone/>
            </a:pPr>
            <a:endParaRPr lang="en-US" sz="2000" smtClean="0"/>
          </a:p>
          <a:p>
            <a:pPr>
              <a:buFont typeface="Wingdings 2" pitchFamily="-106" charset="2"/>
              <a:buNone/>
            </a:pPr>
            <a:r>
              <a:rPr lang="en-US" sz="2000" b="1" u="sng" smtClean="0"/>
              <a:t>OTHER DEVICES:</a:t>
            </a:r>
            <a:endParaRPr lang="en-US" sz="2000" smtClean="0"/>
          </a:p>
          <a:p>
            <a:r>
              <a:rPr lang="en-US" sz="2000" smtClean="0"/>
              <a:t>REPETITION</a:t>
            </a:r>
          </a:p>
          <a:p>
            <a:r>
              <a:rPr lang="en-US" sz="2000" smtClean="0"/>
              <a:t>IMAGERY</a:t>
            </a:r>
          </a:p>
          <a:p>
            <a:r>
              <a:rPr lang="en-US" sz="2000" smtClean="0"/>
              <a:t>LEADING QUESTIONS</a:t>
            </a:r>
          </a:p>
          <a:p>
            <a:r>
              <a:rPr lang="en-US" sz="2000" smtClean="0"/>
              <a:t>OMISSION</a:t>
            </a:r>
          </a:p>
          <a:p>
            <a:pPr>
              <a:buFont typeface="Wingdings 2" pitchFamily="-106" charset="2"/>
              <a:buNone/>
            </a:pPr>
            <a:endParaRPr lang="en-US" sz="2000" smtClean="0"/>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ヒラギノ丸ゴ Pro W4"/>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ヒラギノ丸ゴ Pro W4"/>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docProps/app.xml><?xml version="1.0" encoding="utf-8"?>
<Properties xmlns="http://schemas.openxmlformats.org/officeDocument/2006/extended-properties" xmlns:vt="http://schemas.openxmlformats.org/officeDocument/2006/docPropsVTypes">
  <Template/>
  <TotalTime>988</TotalTime>
  <Words>1512</Words>
  <Application>Microsoft Office PowerPoint</Application>
  <PresentationFormat>On-screen Show (4:3)</PresentationFormat>
  <Paragraphs>92</Paragraphs>
  <Slides>13</Slides>
  <Notes>8</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Office Theme</vt:lpstr>
      <vt:lpstr>Opulent</vt:lpstr>
      <vt:lpstr>2/2- Do Now</vt:lpstr>
      <vt:lpstr>Guiding Questions  Agenda</vt:lpstr>
      <vt:lpstr>Feedback on analytical paragraphs</vt:lpstr>
      <vt:lpstr>Feedback on analytical paragraphs</vt:lpstr>
      <vt:lpstr>Act 3, Scene 1-3 Presentations</vt:lpstr>
      <vt:lpstr>What is rhetoric?</vt:lpstr>
      <vt:lpstr>Slide 7</vt:lpstr>
      <vt:lpstr>KEY GREEK TERMS:  </vt:lpstr>
      <vt:lpstr>Slide 9</vt:lpstr>
      <vt:lpstr>PERSUASION DANCE:  ACT III SCENE 3 (15 MINUTES)</vt:lpstr>
      <vt:lpstr>X/Y Graph X axis = line numbers  y axis = Othello’s state of mind</vt:lpstr>
      <vt:lpstr>Slide 12</vt:lpstr>
      <vt:lpstr>Homework: </vt:lpstr>
    </vt:vector>
  </TitlesOfParts>
  <Company>Cambridge Public Schools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4/28 “Do Now” – Looking at Iago’s soliloquy</dc:title>
  <dc:creator>Kira LeeKeenan</dc:creator>
  <cp:lastModifiedBy>kleekeenan</cp:lastModifiedBy>
  <cp:revision>53</cp:revision>
  <cp:lastPrinted>2009-10-22T01:48:53Z</cp:lastPrinted>
  <dcterms:created xsi:type="dcterms:W3CDTF">2011-02-01T23:00:12Z</dcterms:created>
  <dcterms:modified xsi:type="dcterms:W3CDTF">2011-02-03T16:59:29Z</dcterms:modified>
</cp:coreProperties>
</file>