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4" r:id="rId4"/>
    <p:sldId id="261" r:id="rId5"/>
    <p:sldId id="265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4AD81-5242-9E4C-AB50-828EC0864A68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46ACA-BC4C-774E-9DED-4935CE4EE1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6ACA-BC4C-774E-9DED-4935CE4EE1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four passage; give multiple choice…then students figure it out for themselves.</a:t>
            </a:r>
          </a:p>
          <a:p>
            <a:r>
              <a:rPr lang="en-US" dirty="0" smtClean="0"/>
              <a:t>20 min. see how many you get through…a little competition.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46ACA-BC4C-774E-9DED-4935CE4EE10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6500-51C4-0449-BA3B-94A4F408488D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796E5-5017-3641-B925-718C54095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3131"/>
            <a:ext cx="7772400" cy="22573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9.15.  We are going to start off with your vocabulary quiz.  Please take out a piece of paper and write your name on the top.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you are done, pick up a Tone handout, read through the sheet and look up any words you don’t know </a:t>
            </a:r>
            <a:r>
              <a:rPr lang="en-US" b="1" dirty="0" smtClean="0"/>
              <a:t>on the first </a:t>
            </a:r>
            <a:r>
              <a:rPr lang="en-US" b="1" dirty="0" smtClean="0"/>
              <a:t>page only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Tone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pairs you will read a selection of passages.  While reading, highlight or underline the words which seem important to you and to the meaning of the passage. </a:t>
            </a:r>
            <a:endParaRPr lang="en-US" dirty="0"/>
          </a:p>
          <a:p>
            <a:r>
              <a:rPr lang="en-US" dirty="0"/>
              <a:t>Consider the highlighted words to decide which tone or tones these words</a:t>
            </a:r>
            <a:r>
              <a:rPr lang="en-US" dirty="0" smtClean="0"/>
              <a:t> might </a:t>
            </a:r>
            <a:r>
              <a:rPr lang="en-US" dirty="0"/>
              <a:t>suggest. Use your tone sheet.</a:t>
            </a:r>
            <a:endParaRPr lang="en-US" dirty="0" smtClean="0"/>
          </a:p>
          <a:p>
            <a:r>
              <a:rPr lang="en-US" dirty="0" smtClean="0"/>
              <a:t>Next to or under each passage write a sentence or two that explains your </a:t>
            </a:r>
            <a:r>
              <a:rPr lang="en-US" dirty="0" err="1" smtClean="0"/>
              <a:t>selection(s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Odyssey by Homer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"</a:t>
            </a:r>
            <a:r>
              <a:rPr lang="en-US" u="sng" dirty="0" smtClean="0"/>
              <a:t>I shall throw you on a black ship</a:t>
            </a:r>
            <a:r>
              <a:rPr lang="en-US" dirty="0" smtClean="0"/>
              <a:t> and send you to the mainland, to King </a:t>
            </a:r>
            <a:r>
              <a:rPr lang="en-US" dirty="0" err="1" smtClean="0"/>
              <a:t>Echetos</a:t>
            </a:r>
            <a:r>
              <a:rPr lang="en-US" dirty="0" smtClean="0"/>
              <a:t>, destroyer of all mortal men,</a:t>
            </a:r>
          </a:p>
          <a:p>
            <a:pPr>
              <a:buNone/>
            </a:pPr>
            <a:r>
              <a:rPr lang="en-US" dirty="0" smtClean="0"/>
              <a:t>who </a:t>
            </a:r>
            <a:r>
              <a:rPr lang="en-US" dirty="0" smtClean="0"/>
              <a:t>will </a:t>
            </a:r>
            <a:r>
              <a:rPr lang="en-US" u="sng" dirty="0" smtClean="0"/>
              <a:t>cut off your nostrils and ears </a:t>
            </a:r>
            <a:r>
              <a:rPr lang="en-US" dirty="0" smtClean="0"/>
              <a:t>with a sharp bronze sword; he will tear off your private </a:t>
            </a:r>
            <a:r>
              <a:rPr lang="en-US" dirty="0" smtClean="0"/>
              <a:t>parts and give them to the dogs to eat raw."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SAMPLE ANSWER:  THREATENING--In this excerpt, one of Homer's characters makes dire threats against another. The key to classifying a tone as "threatening" is the possibility or promise of negative action against the subject.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4375"/>
          </a:xfrm>
        </p:spPr>
        <p:txBody>
          <a:bodyPr/>
          <a:lstStyle/>
          <a:p>
            <a:r>
              <a:rPr lang="en-US" sz="3800"/>
              <a:t>Homework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600" dirty="0"/>
              <a:t>1.  On an 8 x 11 piece of paper –</a:t>
            </a:r>
          </a:p>
          <a:p>
            <a:pPr>
              <a:buFont typeface="Wingdings" charset="2"/>
              <a:buNone/>
            </a:pPr>
            <a:r>
              <a:rPr lang="en-US" sz="2600" dirty="0"/>
              <a:t>Make a sign that we can put up in the classroom that </a:t>
            </a:r>
            <a:r>
              <a:rPr lang="en-US" sz="2600" b="1" dirty="0"/>
              <a:t>defines</a:t>
            </a:r>
            <a:r>
              <a:rPr lang="en-US" sz="2600" dirty="0"/>
              <a:t> your sentence pattern, in a clear, understandable way, and gives an </a:t>
            </a:r>
            <a:r>
              <a:rPr lang="en-US" sz="2600" u="sng" dirty="0"/>
              <a:t>original </a:t>
            </a:r>
            <a:r>
              <a:rPr lang="en-US" sz="2600" dirty="0"/>
              <a:t>example. (you can find definitions on </a:t>
            </a:r>
            <a:r>
              <a:rPr lang="en-US" sz="2600" dirty="0" smtClean="0"/>
              <a:t>pgs)</a:t>
            </a:r>
            <a:endParaRPr lang="en-US" sz="2600" dirty="0"/>
          </a:p>
          <a:p>
            <a:pPr>
              <a:buFont typeface="Wingdings" charset="2"/>
              <a:buNone/>
            </a:pPr>
            <a:r>
              <a:rPr lang="en-US" sz="2600" dirty="0"/>
              <a:t>These signs will be assessed for accuracy, NEATNESS, and creativity. They will also be laminated and hung around the room.</a:t>
            </a:r>
          </a:p>
          <a:p>
            <a:pPr>
              <a:buFont typeface="Wingdings" charset="2"/>
              <a:buNone/>
            </a:pPr>
            <a:r>
              <a:rPr lang="en-US" sz="2600" dirty="0"/>
              <a:t>Markers, bold colors, and ink should be used. (no pencil</a:t>
            </a:r>
            <a:r>
              <a:rPr lang="en-US" sz="2600" dirty="0" smtClean="0"/>
              <a:t>)</a:t>
            </a:r>
          </a:p>
          <a:p>
            <a:pPr>
              <a:buFont typeface="Wingdings" charset="2"/>
              <a:buNone/>
            </a:pPr>
            <a:endParaRPr lang="en-US" sz="2600" dirty="0" smtClean="0"/>
          </a:p>
          <a:p>
            <a:pPr>
              <a:buFont typeface="Wingdings" charset="2"/>
              <a:buNone/>
            </a:pPr>
            <a:r>
              <a:rPr lang="en-US" sz="2600" dirty="0" smtClean="0"/>
              <a:t>**You will need to make TWO signs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4375"/>
          </a:xfrm>
        </p:spPr>
        <p:txBody>
          <a:bodyPr/>
          <a:lstStyle/>
          <a:p>
            <a:r>
              <a:rPr lang="en-US" sz="3800"/>
              <a:t>Homework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sz="2600" dirty="0"/>
              <a:t>1.  On an 8 x 11 piece of paper –</a:t>
            </a:r>
          </a:p>
          <a:p>
            <a:pPr>
              <a:buFont typeface="Wingdings" charset="2"/>
              <a:buNone/>
            </a:pPr>
            <a:r>
              <a:rPr lang="en-US" sz="2600" dirty="0"/>
              <a:t>Make a sign that we can put up in the classroom that </a:t>
            </a:r>
            <a:r>
              <a:rPr lang="en-US" sz="2600" b="1" dirty="0"/>
              <a:t>defines</a:t>
            </a:r>
            <a:r>
              <a:rPr lang="en-US" sz="2600" dirty="0"/>
              <a:t> your sentence pattern, in a clear, understandable way, and gives an </a:t>
            </a:r>
            <a:r>
              <a:rPr lang="en-US" sz="2600" u="sng" dirty="0"/>
              <a:t>original </a:t>
            </a:r>
            <a:r>
              <a:rPr lang="en-US" sz="2600" dirty="0"/>
              <a:t>example. (you can find definitions on </a:t>
            </a:r>
            <a:r>
              <a:rPr lang="en-US" sz="2600" dirty="0" smtClean="0"/>
              <a:t>pgs)</a:t>
            </a:r>
            <a:endParaRPr lang="en-US" sz="2600" dirty="0"/>
          </a:p>
          <a:p>
            <a:pPr>
              <a:buFont typeface="Wingdings" charset="2"/>
              <a:buNone/>
            </a:pPr>
            <a:r>
              <a:rPr lang="en-US" sz="2600" dirty="0"/>
              <a:t>These signs will be assessed for accuracy, NEATNESS, and creativity. They will also be laminated and hung around the room.</a:t>
            </a:r>
          </a:p>
          <a:p>
            <a:pPr>
              <a:buFont typeface="Wingdings" charset="2"/>
              <a:buNone/>
            </a:pPr>
            <a:r>
              <a:rPr lang="en-US" sz="2600" dirty="0"/>
              <a:t>Markers, bold colors, and ink should be used. (no pencil</a:t>
            </a:r>
            <a:r>
              <a:rPr lang="en-US" sz="2600" dirty="0" smtClean="0"/>
              <a:t>)</a:t>
            </a:r>
          </a:p>
          <a:p>
            <a:pPr>
              <a:buFont typeface="Wingdings" charset="2"/>
              <a:buNone/>
            </a:pPr>
            <a:endParaRPr lang="en-US" sz="2600" dirty="0" smtClean="0"/>
          </a:p>
          <a:p>
            <a:pPr>
              <a:buFont typeface="Wingdings" charset="2"/>
              <a:buNone/>
            </a:pPr>
            <a:r>
              <a:rPr lang="en-US" sz="2600" dirty="0" smtClean="0"/>
              <a:t>**You will need to make TWO signs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Advanced Syntax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609600" indent="-609600" eaLnBrk="1" hangingPunct="1"/>
            <a:r>
              <a:rPr lang="en-US" dirty="0"/>
              <a:t>ANAPHORA</a:t>
            </a:r>
          </a:p>
          <a:p>
            <a:pPr marL="609600" indent="-609600" eaLnBrk="1" hangingPunct="1"/>
            <a:r>
              <a:rPr lang="en-US" dirty="0"/>
              <a:t>ASYNDETON</a:t>
            </a:r>
          </a:p>
          <a:p>
            <a:pPr marL="609600" indent="-609600" eaLnBrk="1" hangingPunct="1"/>
            <a:r>
              <a:rPr lang="en-US" dirty="0"/>
              <a:t>POLYSYNDETON</a:t>
            </a:r>
          </a:p>
          <a:p>
            <a:pPr marL="609600" indent="-609600" eaLnBrk="1" hangingPunct="1"/>
            <a:r>
              <a:rPr lang="en-US" dirty="0"/>
              <a:t>STICHOMYTHIA</a:t>
            </a:r>
          </a:p>
          <a:p>
            <a:pPr marL="609600" indent="-609600" eaLnBrk="1" hangingPunct="1"/>
            <a:r>
              <a:rPr lang="en-US" dirty="0"/>
              <a:t>ZEUGMA</a:t>
            </a:r>
          </a:p>
          <a:p>
            <a:pPr marL="609600" indent="-609600" eaLnBrk="1" hangingPunct="1"/>
            <a:r>
              <a:rPr lang="en-US" dirty="0"/>
              <a:t>ANADIPLOSIS</a:t>
            </a:r>
          </a:p>
          <a:p>
            <a:pPr marL="609600" indent="-609600" eaLnBrk="1" hangingPunct="1"/>
            <a:r>
              <a:rPr lang="en-US" dirty="0"/>
              <a:t>EPANALEPSIS</a:t>
            </a:r>
          </a:p>
          <a:p>
            <a:pPr marL="609600" indent="-609600" eaLnBrk="1" hangingPunct="1"/>
            <a:r>
              <a:rPr lang="en-US" dirty="0" smtClean="0"/>
              <a:t>CHIASMUS</a:t>
            </a:r>
            <a:endParaRPr lang="en-US" dirty="0"/>
          </a:p>
          <a:p>
            <a:pPr marL="609600" indent="-609600" eaLnBrk="1" hangingPunct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dirty="0" smtClean="0"/>
              <a:t>LOOSE SENTENCE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smtClean="0"/>
              <a:t>PERIODIC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smtClean="0"/>
              <a:t>PARALLEL </a:t>
            </a:r>
            <a:r>
              <a:rPr lang="en-US" dirty="0" smtClean="0"/>
              <a:t>STRUCTURE</a:t>
            </a:r>
          </a:p>
          <a:p>
            <a:pPr marL="609600" indent="-609600">
              <a:lnSpc>
                <a:spcPct val="90000"/>
              </a:lnSpc>
            </a:pPr>
            <a:r>
              <a:rPr lang="en-US" dirty="0" smtClean="0"/>
              <a:t>EPISTROPHE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428</Words>
  <Application>Microsoft Office PowerPoint</Application>
  <PresentationFormat>On-screen Show (4:3)</PresentationFormat>
  <Paragraphs>43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9.15.  We are going to start off with your vocabulary quiz.  Please take out a piece of paper and write your name on the top.</vt:lpstr>
      <vt:lpstr>Tone Challenge</vt:lpstr>
      <vt:lpstr>The Odyssey by Homer </vt:lpstr>
      <vt:lpstr>Homework</vt:lpstr>
      <vt:lpstr>Homework</vt:lpstr>
      <vt:lpstr>Advanced Syntax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9.15.  We are going to start off with your vocabulary quiz.  Please take out a piece of paper and write your name on the top.</dc:title>
  <dc:creator>Kira LeeKeenan</dc:creator>
  <cp:lastModifiedBy>cwilkes</cp:lastModifiedBy>
  <cp:revision>20</cp:revision>
  <dcterms:created xsi:type="dcterms:W3CDTF">2010-09-15T02:41:26Z</dcterms:created>
  <dcterms:modified xsi:type="dcterms:W3CDTF">2010-09-15T18:27:41Z</dcterms:modified>
</cp:coreProperties>
</file>