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1"/>
  </p:notesMasterIdLst>
  <p:handoutMasterIdLst>
    <p:handoutMasterId r:id="rId12"/>
  </p:handoutMasterIdLst>
  <p:sldIdLst>
    <p:sldId id="256" r:id="rId2"/>
    <p:sldId id="272" r:id="rId3"/>
    <p:sldId id="273" r:id="rId4"/>
    <p:sldId id="274" r:id="rId5"/>
    <p:sldId id="275" r:id="rId6"/>
    <p:sldId id="276" r:id="rId7"/>
    <p:sldId id="261" r:id="rId8"/>
    <p:sldId id="263" r:id="rId9"/>
    <p:sldId id="262" r:id="rId10"/>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42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17411"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7412"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17413"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3859046B-ACBD-5841-B49C-609DB25AA26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BC8807C-5B75-B547-8B44-D05059EE2BAC}" type="datetime1">
              <a:rPr lang="en-US"/>
              <a:pPr/>
              <a:t>4/13/2011</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8FE44C4-4518-5A49-8134-9EE820731EC6}"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fontAlgn="base">
      <a:spcBef>
        <a:spcPct val="30000"/>
      </a:spcBef>
      <a:spcAft>
        <a:spcPct val="0"/>
      </a:spcAft>
      <a:defRPr sz="1200" kern="1200">
        <a:solidFill>
          <a:schemeClr val="tx1"/>
        </a:solidFill>
        <a:latin typeface="+mn-lt"/>
        <a:ea typeface="ＭＳ Ｐゴシック"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p:cNvSpPr>
          <p:nvPr>
            <p:ph type="sldImg"/>
          </p:nvPr>
        </p:nvSpPr>
        <p:spPr>
          <a:ln/>
        </p:spPr>
      </p:sp>
      <p:sp>
        <p:nvSpPr>
          <p:cNvPr id="19459" name="Notes Placeholder 2"/>
          <p:cNvSpPr>
            <a:spLocks noGrp="1"/>
          </p:cNvSpPr>
          <p:nvPr>
            <p:ph type="body" idx="1"/>
          </p:nvPr>
        </p:nvSpPr>
        <p:spPr/>
        <p:txBody>
          <a:bodyPr/>
          <a:lstStyle/>
          <a:p>
            <a:pPr>
              <a:spcBef>
                <a:spcPct val="0"/>
              </a:spcBef>
            </a:pPr>
            <a:r>
              <a:rPr lang="en-US"/>
              <a:t>Pass out list of tone words</a:t>
            </a:r>
          </a:p>
        </p:txBody>
      </p:sp>
      <p:sp>
        <p:nvSpPr>
          <p:cNvPr id="19460" name="Slide Number Placeholder 3"/>
          <p:cNvSpPr>
            <a:spLocks noGrp="1"/>
          </p:cNvSpPr>
          <p:nvPr>
            <p:ph type="sldNum" sz="quarter" idx="5"/>
          </p:nvPr>
        </p:nvSpPr>
        <p:spPr>
          <a:noFill/>
        </p:spPr>
        <p:txBody>
          <a:bodyPr/>
          <a:lstStyle/>
          <a:p>
            <a:fld id="{E4A48F1E-71F9-F64C-B89C-8D1D9A8AE267}" type="slidenum">
              <a:rPr lang="en-US"/>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15</a:t>
            </a:r>
            <a:endParaRPr lang="en-US" dirty="0"/>
          </a:p>
        </p:txBody>
      </p:sp>
      <p:sp>
        <p:nvSpPr>
          <p:cNvPr id="4" name="Slide Number Placeholder 3"/>
          <p:cNvSpPr>
            <a:spLocks noGrp="1"/>
          </p:cNvSpPr>
          <p:nvPr>
            <p:ph type="sldNum" sz="quarter" idx="10"/>
          </p:nvPr>
        </p:nvSpPr>
        <p:spPr/>
        <p:txBody>
          <a:bodyPr/>
          <a:lstStyle/>
          <a:p>
            <a:fld id="{C8FE44C4-4518-5A49-8134-9EE820731EC6}"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prstTxWarp prst="textNoShape">
                <a:avLst/>
              </a:prstTxWarp>
            </a:bodyPr>
            <a:lstStyle/>
            <a:p>
              <a:pPr algn="ctr" eaLnBrk="1" hangingPunct="1"/>
              <a:endParaRPr lang="en-US" sz="2400">
                <a:latin typeface="Times New Roman"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grpSp>
      </p:grpSp>
      <p:sp>
        <p:nvSpPr>
          <p:cNvPr id="1333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13332" name="Rectangle 20"/>
          <p:cNvSpPr>
            <a:spLocks noGrp="1" noChangeArrowheads="1"/>
          </p:cNvSpPr>
          <p:nvPr>
            <p:ph type="subTitle" idx="1"/>
          </p:nvPr>
        </p:nvSpPr>
        <p:spPr>
          <a:xfrm>
            <a:off x="2971800" y="4267200"/>
            <a:ext cx="6019800" cy="1752600"/>
          </a:xfrm>
        </p:spPr>
        <p:txBody>
          <a:bodyPr/>
          <a:lstStyle>
            <a:lvl1pPr marL="0" indent="0">
              <a:buFont typeface="Wingdings" pitchFamily="-107"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endParaRPr lang="en-US"/>
          </a:p>
        </p:txBody>
      </p:sp>
      <p:sp>
        <p:nvSpPr>
          <p:cNvPr id="19" name="Rectangle 17"/>
          <p:cNvSpPr>
            <a:spLocks noGrp="1" noChangeArrowheads="1"/>
          </p:cNvSpPr>
          <p:nvPr>
            <p:ph type="ftr" sz="quarter" idx="11"/>
          </p:nvPr>
        </p:nvSpPr>
        <p:spPr/>
        <p:txBody>
          <a:bodyPr/>
          <a:lstStyle>
            <a:lvl1pPr>
              <a:defRPr/>
            </a:lvl1pPr>
          </a:lstStyle>
          <a:p>
            <a:endParaRPr lang="en-US"/>
          </a:p>
        </p:txBody>
      </p:sp>
      <p:sp>
        <p:nvSpPr>
          <p:cNvPr id="20" name="Rectangle 18"/>
          <p:cNvSpPr>
            <a:spLocks noGrp="1" noChangeArrowheads="1"/>
          </p:cNvSpPr>
          <p:nvPr>
            <p:ph type="sldNum" sz="quarter" idx="12"/>
          </p:nvPr>
        </p:nvSpPr>
        <p:spPr/>
        <p:txBody>
          <a:bodyPr/>
          <a:lstStyle>
            <a:lvl1pPr>
              <a:defRPr/>
            </a:lvl1pPr>
          </a:lstStyle>
          <a:p>
            <a:fld id="{E30EEF66-44BF-894E-BAB6-A8DE5A42777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6D44EA69-59C0-2B41-9AEC-677C89365142}"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0A03E49D-A94B-7C4F-9836-F45E53BA3AD9}"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82C22617-15F5-5843-9ABB-3A171A2C642C}"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AC7B2C2D-24EC-744D-B019-59CF77C3B1D2}"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33F71B13-9AB5-8849-AD50-2D27AFA7EFF9}" type="slidenum">
              <a:rPr lang="en-US"/>
              <a:pPr/>
              <a:t>‹#›</a:t>
            </a:fld>
            <a:endParaRPr lang="en-US"/>
          </a:p>
        </p:txBody>
      </p:sp>
      <p:sp>
        <p:nvSpPr>
          <p:cNvPr id="7"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endParaRPr lang="en-US"/>
          </a:p>
        </p:txBody>
      </p:sp>
      <p:sp>
        <p:nvSpPr>
          <p:cNvPr id="8" name="Rectangle 3"/>
          <p:cNvSpPr>
            <a:spLocks noGrp="1" noChangeArrowheads="1"/>
          </p:cNvSpPr>
          <p:nvPr>
            <p:ph type="sldNum" sz="quarter" idx="11"/>
          </p:nvPr>
        </p:nvSpPr>
        <p:spPr>
          <a:ln/>
        </p:spPr>
        <p:txBody>
          <a:bodyPr/>
          <a:lstStyle>
            <a:lvl1pPr>
              <a:defRPr/>
            </a:lvl1pPr>
          </a:lstStyle>
          <a:p>
            <a:fld id="{561D496A-1902-9E40-A9A3-2A28F6E49BF5}" type="slidenum">
              <a:rPr lang="en-US"/>
              <a:pPr/>
              <a:t>‹#›</a:t>
            </a:fld>
            <a:endParaRPr lang="en-US"/>
          </a:p>
        </p:txBody>
      </p:sp>
      <p:sp>
        <p:nvSpPr>
          <p:cNvPr id="9"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endParaRPr lang="en-US"/>
          </a:p>
        </p:txBody>
      </p:sp>
      <p:sp>
        <p:nvSpPr>
          <p:cNvPr id="4" name="Rectangle 3"/>
          <p:cNvSpPr>
            <a:spLocks noGrp="1" noChangeArrowheads="1"/>
          </p:cNvSpPr>
          <p:nvPr>
            <p:ph type="sldNum" sz="quarter" idx="11"/>
          </p:nvPr>
        </p:nvSpPr>
        <p:spPr>
          <a:ln/>
        </p:spPr>
        <p:txBody>
          <a:bodyPr/>
          <a:lstStyle>
            <a:lvl1pPr>
              <a:defRPr/>
            </a:lvl1pPr>
          </a:lstStyle>
          <a:p>
            <a:fld id="{64BDE399-B7C4-B442-A0DB-8A7C55449811}" type="slidenum">
              <a:rPr lang="en-US"/>
              <a:pPr/>
              <a:t>‹#›</a:t>
            </a:fld>
            <a:endParaRPr lang="en-US"/>
          </a:p>
        </p:txBody>
      </p:sp>
      <p:sp>
        <p:nvSpPr>
          <p:cNvPr id="5"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endParaRPr lang="en-US"/>
          </a:p>
        </p:txBody>
      </p:sp>
      <p:sp>
        <p:nvSpPr>
          <p:cNvPr id="3" name="Rectangle 3"/>
          <p:cNvSpPr>
            <a:spLocks noGrp="1" noChangeArrowheads="1"/>
          </p:cNvSpPr>
          <p:nvPr>
            <p:ph type="sldNum" sz="quarter" idx="11"/>
          </p:nvPr>
        </p:nvSpPr>
        <p:spPr>
          <a:ln/>
        </p:spPr>
        <p:txBody>
          <a:bodyPr/>
          <a:lstStyle>
            <a:lvl1pPr>
              <a:defRPr/>
            </a:lvl1pPr>
          </a:lstStyle>
          <a:p>
            <a:fld id="{A7E263B7-DB0E-1E48-9822-270762B3BF04}" type="slidenum">
              <a:rPr lang="en-US"/>
              <a:pPr/>
              <a:t>‹#›</a:t>
            </a:fld>
            <a:endParaRPr lang="en-US"/>
          </a:p>
        </p:txBody>
      </p:sp>
      <p:sp>
        <p:nvSpPr>
          <p:cNvPr id="4"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88925682-F3B9-C441-950C-02C400452A93}" type="slidenum">
              <a:rPr lang="en-US"/>
              <a:pPr/>
              <a:t>‹#›</a:t>
            </a:fld>
            <a:endParaRPr lang="en-US"/>
          </a:p>
        </p:txBody>
      </p:sp>
      <p:sp>
        <p:nvSpPr>
          <p:cNvPr id="7"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7F224CCA-C258-2A44-8C91-CDE1F308612C}" type="slidenum">
              <a:rPr lang="en-US"/>
              <a:pPr/>
              <a:t>‹#›</a:t>
            </a:fld>
            <a:endParaRPr lang="en-US"/>
          </a:p>
        </p:txBody>
      </p:sp>
      <p:sp>
        <p:nvSpPr>
          <p:cNvPr id="7" name="Rectangle 16"/>
          <p:cNvSpPr>
            <a:spLocks noGrp="1" noChangeArrowheads="1"/>
          </p:cNvSpPr>
          <p:nvPr>
            <p:ph type="dt" sz="half" idx="12"/>
          </p:nvPr>
        </p:nvSpPr>
        <p:spPr>
          <a:ln/>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1229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charset="0"/>
              </a:defRPr>
            </a:lvl1pPr>
          </a:lstStyle>
          <a:p>
            <a:fld id="{7DD69E10-0129-1F46-858D-96B9FB8D0D3E}" type="slidenum">
              <a:rPr lang="en-US"/>
              <a:pPr/>
              <a:t>‹#›</a:t>
            </a:fld>
            <a:endParaRPr lang="en-US"/>
          </a:p>
        </p:txBody>
      </p:sp>
      <p:grpSp>
        <p:nvGrpSpPr>
          <p:cNvPr id="1028" name="Group 4"/>
          <p:cNvGrpSpPr>
            <a:grpSpLocks/>
          </p:cNvGrpSpPr>
          <p:nvPr/>
        </p:nvGrpSpPr>
        <p:grpSpPr bwMode="auto">
          <a:xfrm>
            <a:off x="0" y="0"/>
            <a:ext cx="9144000" cy="546100"/>
            <a:chOff x="0" y="0"/>
            <a:chExt cx="5760" cy="344"/>
          </a:xfrm>
        </p:grpSpPr>
        <p:sp>
          <p:nvSpPr>
            <p:cNvPr id="122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prstTxWarp prst="textNoShape">
                <a:avLst/>
              </a:prstTxWarp>
            </a:bodyPr>
            <a:lstStyle/>
            <a:p>
              <a:pPr algn="ctr" eaLnBrk="1" hangingPunct="1"/>
              <a:endParaRPr lang="en-US" sz="2400">
                <a:latin typeface="Times New Roman" charset="0"/>
              </a:endParaRPr>
            </a:p>
          </p:txBody>
        </p:sp>
        <p:sp>
          <p:nvSpPr>
            <p:cNvPr id="122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22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prstTxWarp prst="textNoShape">
                <a:avLst/>
              </a:prstTxWarp>
            </a:bodyPr>
            <a:lstStyle/>
            <a:p>
              <a:pPr eaLnBrk="1" hangingPunct="1"/>
              <a:endParaRPr lang="en-US">
                <a:solidFill>
                  <a:schemeClr val="hlink"/>
                </a:solidFill>
              </a:endParaRPr>
            </a:p>
          </p:txBody>
        </p:sp>
        <p:sp>
          <p:nvSpPr>
            <p:cNvPr id="122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prstTxWarp prst="textNoShape">
                <a:avLst/>
              </a:prstTxWarp>
            </a:bodyPr>
            <a:lstStyle/>
            <a:p>
              <a:pPr eaLnBrk="1" hangingPunct="1"/>
              <a:endParaRPr lang="en-US">
                <a:solidFill>
                  <a:schemeClr val="hlink"/>
                </a:solidFill>
              </a:endParaRPr>
            </a:p>
          </p:txBody>
        </p:sp>
        <p:sp>
          <p:nvSpPr>
            <p:cNvPr id="122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prstTxWarp prst="textNoShape">
                <a:avLst/>
              </a:prstTxWarp>
            </a:bodyPr>
            <a:lstStyle/>
            <a:p>
              <a:pPr eaLnBrk="1" hangingPunct="1"/>
              <a:endParaRPr lang="en-US">
                <a:solidFill>
                  <a:schemeClr val="accent2"/>
                </a:solidFill>
              </a:endParaRPr>
            </a:p>
          </p:txBody>
        </p:sp>
        <p:sp>
          <p:nvSpPr>
            <p:cNvPr id="122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prstTxWarp prst="textNoShape">
                <a:avLst/>
              </a:prstTxWarp>
            </a:bodyPr>
            <a:lstStyle/>
            <a:p>
              <a:pPr eaLnBrk="1" hangingPunct="1"/>
              <a:endParaRPr lang="en-US">
                <a:solidFill>
                  <a:schemeClr val="hlink"/>
                </a:solidFill>
              </a:endParaRPr>
            </a:p>
          </p:txBody>
        </p:sp>
        <p:sp>
          <p:nvSpPr>
            <p:cNvPr id="122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prstTxWarp prst="textNoShape">
                <a:avLst/>
              </a:prstTxWarp>
            </a:bodyPr>
            <a:lstStyle/>
            <a:p>
              <a:pPr eaLnBrk="1" hangingPunct="1"/>
              <a:endParaRPr lang="en-US" sz="2400">
                <a:latin typeface="Times New Roman" charset="0"/>
              </a:endParaRPr>
            </a:p>
          </p:txBody>
        </p:sp>
        <p:sp>
          <p:nvSpPr>
            <p:cNvPr id="123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prstTxWarp prst="textNoShape">
                <a:avLst/>
              </a:prstTxWarp>
            </a:bodyPr>
            <a:lstStyle/>
            <a:p>
              <a:pPr eaLnBrk="1" hangingPunct="1"/>
              <a:endParaRPr lang="en-US">
                <a:solidFill>
                  <a:schemeClr val="accent2"/>
                </a:solidFill>
              </a:endParaRPr>
            </a:p>
          </p:txBody>
        </p:sp>
        <p:sp>
          <p:nvSpPr>
            <p:cNvPr id="123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prstTxWarp prst="textNoShape">
                <a:avLst/>
              </a:prstTxWarp>
            </a:bodyPr>
            <a:lstStyle/>
            <a:p>
              <a:pPr eaLnBrk="1" hangingPunct="1"/>
              <a:endParaRPr lang="en-US">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30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Tree>
  </p:cSld>
  <p:clrMap bg1="lt1" tx1="dk1" bg2="lt2" tx2="dk2" accent1="accent1" accent2="accent2" accent3="accent3" accent4="accent4" accent5="accent5" accent6="accent6" hlink="hlink" folHlink="folHlink"/>
  <p:sldLayoutIdLst>
    <p:sldLayoutId id="2147483674" r:id="rId1"/>
    <p:sldLayoutId id="2147483673" r:id="rId2"/>
    <p:sldLayoutId id="2147483672" r:id="rId3"/>
    <p:sldLayoutId id="2147483671" r:id="rId4"/>
    <p:sldLayoutId id="2147483670" r:id="rId5"/>
    <p:sldLayoutId id="2147483669" r:id="rId6"/>
    <p:sldLayoutId id="2147483668" r:id="rId7"/>
    <p:sldLayoutId id="2147483667" r:id="rId8"/>
    <p:sldLayoutId id="2147483666" r:id="rId9"/>
    <p:sldLayoutId id="2147483665" r:id="rId10"/>
    <p:sldLayoutId id="2147483664" r:id="rId11"/>
  </p:sldLayoutIdLst>
  <p:txStyles>
    <p:titleStyle>
      <a:lvl1pPr algn="l" rtl="0" eaLnBrk="0" fontAlgn="base" hangingPunct="0">
        <a:spcBef>
          <a:spcPct val="0"/>
        </a:spcBef>
        <a:spcAft>
          <a:spcPct val="0"/>
        </a:spcAft>
        <a:defRPr sz="4400">
          <a:solidFill>
            <a:schemeClr val="tx1"/>
          </a:solidFill>
          <a:latin typeface="+mj-lt"/>
          <a:ea typeface="ＭＳ Ｐゴシック" charset="-128"/>
          <a:cs typeface="ＭＳ Ｐゴシック" charset="-128"/>
        </a:defRPr>
      </a:lvl1pPr>
      <a:lvl2pPr algn="l" rtl="0" eaLnBrk="0" fontAlgn="base" hangingPunct="0">
        <a:spcBef>
          <a:spcPct val="0"/>
        </a:spcBef>
        <a:spcAft>
          <a:spcPct val="0"/>
        </a:spcAft>
        <a:defRPr sz="4400">
          <a:solidFill>
            <a:schemeClr val="tx1"/>
          </a:solidFill>
          <a:latin typeface="Arial" pitchFamily="-107" charset="0"/>
          <a:ea typeface="ＭＳ Ｐゴシック" charset="-128"/>
          <a:cs typeface="ＭＳ Ｐゴシック" charset="-128"/>
        </a:defRPr>
      </a:lvl2pPr>
      <a:lvl3pPr algn="l" rtl="0" eaLnBrk="0" fontAlgn="base" hangingPunct="0">
        <a:spcBef>
          <a:spcPct val="0"/>
        </a:spcBef>
        <a:spcAft>
          <a:spcPct val="0"/>
        </a:spcAft>
        <a:defRPr sz="4400">
          <a:solidFill>
            <a:schemeClr val="tx1"/>
          </a:solidFill>
          <a:latin typeface="Arial" pitchFamily="-107" charset="0"/>
          <a:ea typeface="ＭＳ Ｐゴシック" charset="-128"/>
          <a:cs typeface="ＭＳ Ｐゴシック" charset="-128"/>
        </a:defRPr>
      </a:lvl3pPr>
      <a:lvl4pPr algn="l" rtl="0" eaLnBrk="0" fontAlgn="base" hangingPunct="0">
        <a:spcBef>
          <a:spcPct val="0"/>
        </a:spcBef>
        <a:spcAft>
          <a:spcPct val="0"/>
        </a:spcAft>
        <a:defRPr sz="4400">
          <a:solidFill>
            <a:schemeClr val="tx1"/>
          </a:solidFill>
          <a:latin typeface="Arial" pitchFamily="-107" charset="0"/>
          <a:ea typeface="ＭＳ Ｐゴシック" charset="-128"/>
          <a:cs typeface="ＭＳ Ｐゴシック" charset="-128"/>
        </a:defRPr>
      </a:lvl4pPr>
      <a:lvl5pPr algn="l" rtl="0" eaLnBrk="0" fontAlgn="base" hangingPunct="0">
        <a:spcBef>
          <a:spcPct val="0"/>
        </a:spcBef>
        <a:spcAft>
          <a:spcPct val="0"/>
        </a:spcAft>
        <a:defRPr sz="4400">
          <a:solidFill>
            <a:schemeClr val="tx1"/>
          </a:solidFill>
          <a:latin typeface="Arial" pitchFamily="-107" charset="0"/>
          <a:ea typeface="ＭＳ Ｐゴシック" charset="-128"/>
          <a:cs typeface="ＭＳ Ｐゴシック" charset="-128"/>
        </a:defRPr>
      </a:lvl5pPr>
      <a:lvl6pPr marL="457200" algn="l" rtl="0" fontAlgn="base">
        <a:spcBef>
          <a:spcPct val="0"/>
        </a:spcBef>
        <a:spcAft>
          <a:spcPct val="0"/>
        </a:spcAft>
        <a:defRPr sz="4400">
          <a:solidFill>
            <a:schemeClr val="tx1"/>
          </a:solidFill>
          <a:latin typeface="Arial" pitchFamily="-107" charset="0"/>
        </a:defRPr>
      </a:lvl6pPr>
      <a:lvl7pPr marL="914400" algn="l" rtl="0" fontAlgn="base">
        <a:spcBef>
          <a:spcPct val="0"/>
        </a:spcBef>
        <a:spcAft>
          <a:spcPct val="0"/>
        </a:spcAft>
        <a:defRPr sz="4400">
          <a:solidFill>
            <a:schemeClr val="tx1"/>
          </a:solidFill>
          <a:latin typeface="Arial" pitchFamily="-107" charset="0"/>
        </a:defRPr>
      </a:lvl7pPr>
      <a:lvl8pPr marL="1371600" algn="l" rtl="0" fontAlgn="base">
        <a:spcBef>
          <a:spcPct val="0"/>
        </a:spcBef>
        <a:spcAft>
          <a:spcPct val="0"/>
        </a:spcAft>
        <a:defRPr sz="4400">
          <a:solidFill>
            <a:schemeClr val="tx1"/>
          </a:solidFill>
          <a:latin typeface="Arial" pitchFamily="-107" charset="0"/>
        </a:defRPr>
      </a:lvl8pPr>
      <a:lvl9pPr marL="1828800" algn="l" rtl="0" fontAlgn="base">
        <a:spcBef>
          <a:spcPct val="0"/>
        </a:spcBef>
        <a:spcAft>
          <a:spcPct val="0"/>
        </a:spcAft>
        <a:defRPr sz="4400">
          <a:solidFill>
            <a:schemeClr val="tx1"/>
          </a:solidFill>
          <a:latin typeface="Arial" pitchFamily="-107" charset="0"/>
        </a:defRPr>
      </a:lvl9pPr>
    </p:titleStyle>
    <p:bodyStyle>
      <a:lvl1pPr marL="342900" indent="-342900" algn="l" rtl="0" eaLnBrk="0" fontAlgn="base" hangingPunct="0">
        <a:spcBef>
          <a:spcPct val="20000"/>
        </a:spcBef>
        <a:spcAft>
          <a:spcPct val="0"/>
        </a:spcAft>
        <a:buClr>
          <a:schemeClr val="bg2"/>
        </a:buClr>
        <a:buSzPct val="75000"/>
        <a:buFont typeface="Wingdings" charset="2"/>
        <a:buChar char="n"/>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SzPct val="80000"/>
        <a:buFont typeface="Wingdings" charset="2"/>
        <a:buChar char="¨"/>
        <a:defRPr sz="2800">
          <a:solidFill>
            <a:schemeClr val="tx1"/>
          </a:solidFill>
          <a:latin typeface="+mn-lt"/>
          <a:ea typeface="ＭＳ Ｐゴシック" pitchFamily="-107" charset="-128"/>
        </a:defRPr>
      </a:lvl2pPr>
      <a:lvl3pPr marL="1143000" indent="-228600" algn="l" rtl="0" eaLnBrk="0" fontAlgn="base" hangingPunct="0">
        <a:spcBef>
          <a:spcPct val="20000"/>
        </a:spcBef>
        <a:spcAft>
          <a:spcPct val="0"/>
        </a:spcAft>
        <a:buClr>
          <a:schemeClr val="bg2"/>
        </a:buClr>
        <a:buSzPct val="65000"/>
        <a:buFont typeface="Wingdings" charset="2"/>
        <a:buChar char="n"/>
        <a:defRPr sz="2400">
          <a:solidFill>
            <a:schemeClr val="tx1"/>
          </a:solidFill>
          <a:latin typeface="+mn-lt"/>
          <a:ea typeface="ＭＳ Ｐゴシック" pitchFamily="-107" charset="-128"/>
        </a:defRPr>
      </a:lvl3pPr>
      <a:lvl4pPr marL="1600200" indent="-228600" algn="l" rtl="0" eaLnBrk="0" fontAlgn="base" hangingPunct="0">
        <a:spcBef>
          <a:spcPct val="20000"/>
        </a:spcBef>
        <a:spcAft>
          <a:spcPct val="0"/>
        </a:spcAft>
        <a:buClr>
          <a:schemeClr val="accent2"/>
        </a:buClr>
        <a:buSzPct val="70000"/>
        <a:buFont typeface="Wingdings" charset="2"/>
        <a:buChar char="¨"/>
        <a:defRPr sz="2000">
          <a:solidFill>
            <a:schemeClr val="tx1"/>
          </a:solidFill>
          <a:latin typeface="+mn-lt"/>
          <a:ea typeface="ＭＳ Ｐゴシック" pitchFamily="-107" charset="-128"/>
        </a:defRPr>
      </a:lvl4pPr>
      <a:lvl5pPr marL="2057400" indent="-228600" algn="l" rtl="0" eaLnBrk="0" fontAlgn="base" hangingPunct="0">
        <a:spcBef>
          <a:spcPct val="20000"/>
        </a:spcBef>
        <a:spcAft>
          <a:spcPct val="0"/>
        </a:spcAft>
        <a:buClr>
          <a:schemeClr val="bg2"/>
        </a:buClr>
        <a:buFont typeface="Wingdings" charset="2"/>
        <a:buChar char="§"/>
        <a:defRPr sz="2000">
          <a:solidFill>
            <a:schemeClr val="tx1"/>
          </a:solidFill>
          <a:latin typeface="+mn-lt"/>
          <a:ea typeface="ＭＳ Ｐゴシック" pitchFamily="-107" charset="-128"/>
        </a:defRPr>
      </a:lvl5pPr>
      <a:lvl6pPr marL="2514600" indent="-228600" algn="l" rtl="0" fontAlgn="base">
        <a:spcBef>
          <a:spcPct val="20000"/>
        </a:spcBef>
        <a:spcAft>
          <a:spcPct val="0"/>
        </a:spcAft>
        <a:buClr>
          <a:schemeClr val="bg2"/>
        </a:buClr>
        <a:buFont typeface="Wingdings" pitchFamily="-107" charset="2"/>
        <a:buChar char="§"/>
        <a:defRPr sz="2000">
          <a:solidFill>
            <a:schemeClr val="tx1"/>
          </a:solidFill>
          <a:latin typeface="+mn-lt"/>
          <a:ea typeface="ＭＳ Ｐゴシック" pitchFamily="-107" charset="-128"/>
        </a:defRPr>
      </a:lvl6pPr>
      <a:lvl7pPr marL="2971800" indent="-228600" algn="l" rtl="0" fontAlgn="base">
        <a:spcBef>
          <a:spcPct val="20000"/>
        </a:spcBef>
        <a:spcAft>
          <a:spcPct val="0"/>
        </a:spcAft>
        <a:buClr>
          <a:schemeClr val="bg2"/>
        </a:buClr>
        <a:buFont typeface="Wingdings" pitchFamily="-107" charset="2"/>
        <a:buChar char="§"/>
        <a:defRPr sz="2000">
          <a:solidFill>
            <a:schemeClr val="tx1"/>
          </a:solidFill>
          <a:latin typeface="+mn-lt"/>
          <a:ea typeface="ＭＳ Ｐゴシック" pitchFamily="-107" charset="-128"/>
        </a:defRPr>
      </a:lvl7pPr>
      <a:lvl8pPr marL="3429000" indent="-228600" algn="l" rtl="0" fontAlgn="base">
        <a:spcBef>
          <a:spcPct val="20000"/>
        </a:spcBef>
        <a:spcAft>
          <a:spcPct val="0"/>
        </a:spcAft>
        <a:buClr>
          <a:schemeClr val="bg2"/>
        </a:buClr>
        <a:buFont typeface="Wingdings" pitchFamily="-107" charset="2"/>
        <a:buChar char="§"/>
        <a:defRPr sz="2000">
          <a:solidFill>
            <a:schemeClr val="tx1"/>
          </a:solidFill>
          <a:latin typeface="+mn-lt"/>
          <a:ea typeface="ＭＳ Ｐゴシック" pitchFamily="-107" charset="-128"/>
        </a:defRPr>
      </a:lvl8pPr>
      <a:lvl9pPr marL="3886200" indent="-228600" algn="l" rtl="0" fontAlgn="base">
        <a:spcBef>
          <a:spcPct val="20000"/>
        </a:spcBef>
        <a:spcAft>
          <a:spcPct val="0"/>
        </a:spcAft>
        <a:buClr>
          <a:schemeClr val="bg2"/>
        </a:buClr>
        <a:buFont typeface="Wingdings" pitchFamily="-107" charset="2"/>
        <a:buChar char="§"/>
        <a:defRPr sz="20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2057400" y="1828800"/>
            <a:ext cx="6934200" cy="2209800"/>
          </a:xfrm>
        </p:spPr>
        <p:txBody>
          <a:bodyPr/>
          <a:lstStyle/>
          <a:p>
            <a:pPr eaLnBrk="1" hangingPunct="1"/>
            <a:r>
              <a:rPr lang="en-US" dirty="0" smtClean="0"/>
              <a:t>4/13 </a:t>
            </a:r>
            <a:r>
              <a:rPr lang="en-US" dirty="0" smtClean="0"/>
              <a:t>– Congratulations for surviving midterms!</a:t>
            </a:r>
            <a:endParaRPr lang="en-US" dirty="0"/>
          </a:p>
        </p:txBody>
      </p:sp>
      <p:sp>
        <p:nvSpPr>
          <p:cNvPr id="4" name="Subtitle 3"/>
          <p:cNvSpPr>
            <a:spLocks noGrp="1"/>
          </p:cNvSpPr>
          <p:nvPr>
            <p:ph type="subTitle" idx="1"/>
          </p:nvPr>
        </p:nvSpPr>
        <p:spPr>
          <a:xfrm>
            <a:off x="1295400" y="4267200"/>
            <a:ext cx="7696200" cy="1752600"/>
          </a:xfrm>
        </p:spPr>
        <p:txBody>
          <a:bodyPr/>
          <a:lstStyle/>
          <a:p>
            <a:r>
              <a:rPr lang="en-US" sz="2800" dirty="0" smtClean="0"/>
              <a:t>Write yourself a letter. What have you accomplished during sophomore year so far (English related or otherwise) that you want to remember?  What are you proud of?  What do you want to work on for the remaining months?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t>Goals</a:t>
            </a:r>
          </a:p>
        </p:txBody>
      </p:sp>
      <p:sp>
        <p:nvSpPr>
          <p:cNvPr id="15363" name="Rectangle 3"/>
          <p:cNvSpPr>
            <a:spLocks noGrp="1" noChangeArrowheads="1"/>
          </p:cNvSpPr>
          <p:nvPr>
            <p:ph type="body" idx="1"/>
          </p:nvPr>
        </p:nvSpPr>
        <p:spPr/>
        <p:txBody>
          <a:bodyPr/>
          <a:lstStyle/>
          <a:p>
            <a:pPr eaLnBrk="1" hangingPunct="1"/>
            <a:r>
              <a:rPr lang="en-US"/>
              <a:t>To define “allusion,” “foreshadowing,” and “tone”</a:t>
            </a:r>
          </a:p>
          <a:p>
            <a:pPr eaLnBrk="1" hangingPunct="1"/>
            <a:r>
              <a:rPr lang="en-US"/>
              <a:t>To practice line-by-line reading of a poem</a:t>
            </a:r>
          </a:p>
          <a:p>
            <a:pPr eaLnBrk="1" hangingPunct="1"/>
            <a:r>
              <a:rPr lang="en-US"/>
              <a:t>To understand why authors choose to reference other works of literature to add to the deeper meanings of their writing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t>Achebe’s Influences</a:t>
            </a:r>
          </a:p>
        </p:txBody>
      </p:sp>
      <p:sp>
        <p:nvSpPr>
          <p:cNvPr id="16387" name="Rectangle 3"/>
          <p:cNvSpPr>
            <a:spLocks noGrp="1" noChangeArrowheads="1"/>
          </p:cNvSpPr>
          <p:nvPr>
            <p:ph type="body" idx="1"/>
          </p:nvPr>
        </p:nvSpPr>
        <p:spPr/>
        <p:txBody>
          <a:bodyPr/>
          <a:lstStyle/>
          <a:p>
            <a:pPr eaLnBrk="1" hangingPunct="1"/>
            <a:r>
              <a:rPr lang="en-US" dirty="0"/>
              <a:t>W.B. Yeats’ “The Second Coming”</a:t>
            </a:r>
          </a:p>
          <a:p>
            <a:pPr lvl="1" eaLnBrk="1" hangingPunct="1"/>
            <a:r>
              <a:rPr lang="en-US" dirty="0">
                <a:ea typeface="ＭＳ Ｐゴシック" pitchFamily="29" charset="-128"/>
              </a:rPr>
              <a:t>Poem written in 1919 by Irish poet</a:t>
            </a:r>
          </a:p>
          <a:p>
            <a:pPr eaLnBrk="1" hangingPunct="1"/>
            <a:r>
              <a:rPr lang="en-US" dirty="0"/>
              <a:t>Joseph Conrad’s </a:t>
            </a:r>
            <a:r>
              <a:rPr lang="en-US" i="1" dirty="0"/>
              <a:t>Heart of Darkness</a:t>
            </a:r>
          </a:p>
          <a:p>
            <a:pPr lvl="1" eaLnBrk="1" hangingPunct="1"/>
            <a:r>
              <a:rPr lang="en-US" dirty="0">
                <a:ea typeface="ＭＳ Ｐゴシック" pitchFamily="29" charset="-128"/>
              </a:rPr>
              <a:t>Novel written in 1902 by Polish author</a:t>
            </a:r>
          </a:p>
          <a:p>
            <a:pPr lvl="1" eaLnBrk="1" hangingPunct="1"/>
            <a:endParaRPr lang="en-US" dirty="0">
              <a:ea typeface="ＭＳ Ｐゴシック" pitchFamily="29" charset="-128"/>
            </a:endParaRPr>
          </a:p>
          <a:p>
            <a:pPr lvl="1" eaLnBrk="1" hangingPunct="1">
              <a:buFont typeface="Wingdings" pitchFamily="29" charset="2"/>
              <a:buNone/>
            </a:pPr>
            <a:endParaRPr lang="en-US" dirty="0">
              <a:ea typeface="ＭＳ Ｐゴシック" pitchFamily="29" charset="-128"/>
            </a:endParaRPr>
          </a:p>
          <a:p>
            <a:pPr lvl="1" eaLnBrk="1" hangingPunct="1">
              <a:buFont typeface="Wingdings" pitchFamily="29" charset="2"/>
              <a:buNone/>
            </a:pPr>
            <a:r>
              <a:rPr lang="en-US" dirty="0" err="1">
                <a:ea typeface="ＭＳ Ｐゴシック" pitchFamily="29" charset="-128"/>
                <a:sym typeface="Wingdings" pitchFamily="29" charset="2"/>
              </a:rPr>
              <a:t></a:t>
            </a:r>
            <a:r>
              <a:rPr lang="en-US" dirty="0">
                <a:ea typeface="ＭＳ Ｐゴシック" pitchFamily="29" charset="-128"/>
                <a:sym typeface="Wingdings" pitchFamily="29" charset="2"/>
              </a:rPr>
              <a:t> Why would a Nigerian author reference two dead white men?  </a:t>
            </a:r>
            <a:endParaRPr lang="en-US" dirty="0">
              <a:ea typeface="ＭＳ Ｐゴシック" pitchFamily="29"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t>Allusion</a:t>
            </a:r>
          </a:p>
        </p:txBody>
      </p:sp>
      <p:sp>
        <p:nvSpPr>
          <p:cNvPr id="12291" name="Rectangle 3"/>
          <p:cNvSpPr>
            <a:spLocks noGrp="1" noChangeArrowheads="1"/>
          </p:cNvSpPr>
          <p:nvPr>
            <p:ph type="body" idx="1"/>
          </p:nvPr>
        </p:nvSpPr>
        <p:spPr/>
        <p:txBody>
          <a:bodyPr/>
          <a:lstStyle/>
          <a:p>
            <a:pPr eaLnBrk="1" hangingPunct="1"/>
            <a:r>
              <a:rPr lang="en-US" sz="2600"/>
              <a:t>A passing reference, without explicit identification, to a literary or historical person, place, event, or to another literary work or passage</a:t>
            </a:r>
          </a:p>
          <a:p>
            <a:pPr eaLnBrk="1" hangingPunct="1"/>
            <a:r>
              <a:rPr lang="en-US" sz="2600"/>
              <a:t>Most referenced works: </a:t>
            </a:r>
          </a:p>
          <a:p>
            <a:pPr lvl="1" eaLnBrk="1" hangingPunct="1"/>
            <a:r>
              <a:rPr lang="en-US" sz="2200">
                <a:ea typeface="ＭＳ Ｐゴシック" pitchFamily="29" charset="-128"/>
              </a:rPr>
              <a:t>Greek &amp; Roman literature/history, the Bible, Shakespeare</a:t>
            </a:r>
          </a:p>
          <a:p>
            <a:pPr eaLnBrk="1" hangingPunct="1"/>
            <a:r>
              <a:rPr lang="en-US" sz="2600"/>
              <a:t>Why use allusion?</a:t>
            </a:r>
          </a:p>
          <a:p>
            <a:pPr lvl="1" eaLnBrk="1" hangingPunct="1"/>
            <a:r>
              <a:rPr lang="en-US" sz="2200">
                <a:ea typeface="ＭＳ Ｐゴシック" pitchFamily="29" charset="-128"/>
              </a:rPr>
              <a:t>Imply fund of information author &amp; audience share</a:t>
            </a:r>
          </a:p>
          <a:p>
            <a:pPr lvl="1" eaLnBrk="1" hangingPunct="1"/>
            <a:r>
              <a:rPr lang="en-US" sz="2200">
                <a:ea typeface="ＭＳ Ｐゴシック" pitchFamily="29" charset="-128"/>
              </a:rPr>
              <a:t>Intended to be recognized (widespread or elite) </a:t>
            </a:r>
          </a:p>
          <a:p>
            <a:pPr lvl="1" eaLnBrk="1" hangingPunct="1"/>
            <a:r>
              <a:rPr lang="en-US" sz="2200">
                <a:ea typeface="ＭＳ Ｐゴシック" pitchFamily="29" charset="-128"/>
              </a:rPr>
              <a:t>Helps author express deeper understanding or knowledge about theme or topic through reference</a:t>
            </a:r>
          </a:p>
          <a:p>
            <a:pPr lvl="1" eaLnBrk="1" hangingPunct="1">
              <a:buFont typeface="Wingdings" pitchFamily="29" charset="2"/>
              <a:buNone/>
            </a:pPr>
            <a:endParaRPr lang="en-US" sz="2200">
              <a:ea typeface="ＭＳ Ｐゴシック" pitchFamily="29" charset="-12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1000"/>
                                        <p:tgtEl>
                                          <p:spTgt spid="12290"/>
                                        </p:tgtEl>
                                      </p:cBhvr>
                                    </p:animEffect>
                                    <p:anim calcmode="lin" valueType="num">
                                      <p:cBhvr>
                                        <p:cTn id="8" dur="1000" fill="hold"/>
                                        <p:tgtEl>
                                          <p:spTgt spid="12290"/>
                                        </p:tgtEl>
                                        <p:attrNameLst>
                                          <p:attrName>ppt_x</p:attrName>
                                        </p:attrNameLst>
                                      </p:cBhvr>
                                      <p:tavLst>
                                        <p:tav tm="0">
                                          <p:val>
                                            <p:strVal val="#ppt_x"/>
                                          </p:val>
                                        </p:tav>
                                        <p:tav tm="100000">
                                          <p:val>
                                            <p:strVal val="#ppt_x"/>
                                          </p:val>
                                        </p:tav>
                                      </p:tavLst>
                                    </p:anim>
                                    <p:anim calcmode="lin" valueType="num">
                                      <p:cBhvr>
                                        <p:cTn id="9" dur="898" decel="100000" fill="hold"/>
                                        <p:tgtEl>
                                          <p:spTgt spid="12290"/>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229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Effect transition="in" filter="fade">
                                      <p:cBhvr>
                                        <p:cTn id="15" dur="1000"/>
                                        <p:tgtEl>
                                          <p:spTgt spid="12291">
                                            <p:txEl>
                                              <p:pRg st="0" end="0"/>
                                            </p:txEl>
                                          </p:spTgt>
                                        </p:tgtEl>
                                      </p:cBhvr>
                                    </p:animEffect>
                                    <p:anim calcmode="lin" valueType="num">
                                      <p:cBhvr>
                                        <p:cTn id="16"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2291">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2291">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2291">
                                            <p:txEl>
                                              <p:pRg st="1" end="1"/>
                                            </p:txEl>
                                          </p:spTgt>
                                        </p:tgtEl>
                                        <p:attrNameLst>
                                          <p:attrName>style.visibility</p:attrName>
                                        </p:attrNameLst>
                                      </p:cBhvr>
                                      <p:to>
                                        <p:strVal val="visible"/>
                                      </p:to>
                                    </p:set>
                                    <p:animEffect transition="in" filter="fade">
                                      <p:cBhvr>
                                        <p:cTn id="23" dur="1000"/>
                                        <p:tgtEl>
                                          <p:spTgt spid="12291">
                                            <p:txEl>
                                              <p:pRg st="1" end="1"/>
                                            </p:txEl>
                                          </p:spTgt>
                                        </p:tgtEl>
                                      </p:cBhvr>
                                    </p:animEffect>
                                    <p:anim calcmode="lin" valueType="num">
                                      <p:cBhvr>
                                        <p:cTn id="24"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2291">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2291">
                                            <p:txEl>
                                              <p:pRg st="1" end="1"/>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12291">
                                            <p:txEl>
                                              <p:pRg st="2" end="2"/>
                                            </p:txEl>
                                          </p:spTgt>
                                        </p:tgtEl>
                                        <p:attrNameLst>
                                          <p:attrName>style.visibility</p:attrName>
                                        </p:attrNameLst>
                                      </p:cBhvr>
                                      <p:to>
                                        <p:strVal val="visible"/>
                                      </p:to>
                                    </p:set>
                                    <p:animEffect transition="in" filter="fade">
                                      <p:cBhvr>
                                        <p:cTn id="29" dur="1000"/>
                                        <p:tgtEl>
                                          <p:spTgt spid="12291">
                                            <p:txEl>
                                              <p:pRg st="2" end="2"/>
                                            </p:txEl>
                                          </p:spTgt>
                                        </p:tgtEl>
                                      </p:cBhvr>
                                    </p:animEffect>
                                    <p:anim calcmode="lin" valueType="num">
                                      <p:cBhvr>
                                        <p:cTn id="30"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31" dur="898" decel="100000" fill="hold"/>
                                        <p:tgtEl>
                                          <p:spTgt spid="12291">
                                            <p:txEl>
                                              <p:pRg st="2" end="2"/>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898"/>
                                          </p:stCondLst>
                                        </p:cTn>
                                        <p:tgtEl>
                                          <p:spTgt spid="1229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12291">
                                            <p:txEl>
                                              <p:pRg st="3" end="3"/>
                                            </p:txEl>
                                          </p:spTgt>
                                        </p:tgtEl>
                                        <p:attrNameLst>
                                          <p:attrName>style.visibility</p:attrName>
                                        </p:attrNameLst>
                                      </p:cBhvr>
                                      <p:to>
                                        <p:strVal val="visible"/>
                                      </p:to>
                                    </p:set>
                                    <p:animEffect transition="in" filter="fade">
                                      <p:cBhvr>
                                        <p:cTn id="37" dur="1000"/>
                                        <p:tgtEl>
                                          <p:spTgt spid="12291">
                                            <p:txEl>
                                              <p:pRg st="3" end="3"/>
                                            </p:txEl>
                                          </p:spTgt>
                                        </p:tgtEl>
                                      </p:cBhvr>
                                    </p:animEffect>
                                    <p:anim calcmode="lin" valueType="num">
                                      <p:cBhvr>
                                        <p:cTn id="38"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39" dur="898" decel="100000" fill="hold"/>
                                        <p:tgtEl>
                                          <p:spTgt spid="12291">
                                            <p:txEl>
                                              <p:pRg st="3" end="3"/>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898"/>
                                          </p:stCondLst>
                                        </p:cTn>
                                        <p:tgtEl>
                                          <p:spTgt spid="12291">
                                            <p:txEl>
                                              <p:pRg st="3" end="3"/>
                                            </p:txEl>
                                          </p:spTgt>
                                        </p:tgtEl>
                                        <p:attrNameLst>
                                          <p:attrName>ppt_y</p:attrName>
                                        </p:attrNameLst>
                                      </p:cBhvr>
                                      <p:tavLst>
                                        <p:tav tm="0">
                                          <p:val>
                                            <p:strVal val="#ppt_y-.03"/>
                                          </p:val>
                                        </p:tav>
                                        <p:tav tm="100000">
                                          <p:val>
                                            <p:strVal val="#ppt_y"/>
                                          </p:val>
                                        </p:tav>
                                      </p:tavLst>
                                    </p:anim>
                                  </p:childTnLst>
                                </p:cTn>
                              </p:par>
                              <p:par>
                                <p:cTn id="41" presetID="37" presetClass="entr" presetSubtype="0" fill="hold" grpId="0" nodeType="withEffect">
                                  <p:stCondLst>
                                    <p:cond delay="0"/>
                                  </p:stCondLst>
                                  <p:childTnLst>
                                    <p:set>
                                      <p:cBhvr>
                                        <p:cTn id="42" dur="1" fill="hold">
                                          <p:stCondLst>
                                            <p:cond delay="0"/>
                                          </p:stCondLst>
                                        </p:cTn>
                                        <p:tgtEl>
                                          <p:spTgt spid="12291">
                                            <p:txEl>
                                              <p:pRg st="4" end="4"/>
                                            </p:txEl>
                                          </p:spTgt>
                                        </p:tgtEl>
                                        <p:attrNameLst>
                                          <p:attrName>style.visibility</p:attrName>
                                        </p:attrNameLst>
                                      </p:cBhvr>
                                      <p:to>
                                        <p:strVal val="visible"/>
                                      </p:to>
                                    </p:set>
                                    <p:animEffect transition="in" filter="fade">
                                      <p:cBhvr>
                                        <p:cTn id="43" dur="1000"/>
                                        <p:tgtEl>
                                          <p:spTgt spid="12291">
                                            <p:txEl>
                                              <p:pRg st="4" end="4"/>
                                            </p:txEl>
                                          </p:spTgt>
                                        </p:tgtEl>
                                      </p:cBhvr>
                                    </p:animEffect>
                                    <p:anim calcmode="lin" valueType="num">
                                      <p:cBhvr>
                                        <p:cTn id="44"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45" dur="898" decel="100000" fill="hold"/>
                                        <p:tgtEl>
                                          <p:spTgt spid="12291">
                                            <p:txEl>
                                              <p:pRg st="4" end="4"/>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898"/>
                                          </p:stCondLst>
                                        </p:cTn>
                                        <p:tgtEl>
                                          <p:spTgt spid="12291">
                                            <p:txEl>
                                              <p:pRg st="4" end="4"/>
                                            </p:txEl>
                                          </p:spTgt>
                                        </p:tgtEl>
                                        <p:attrNameLst>
                                          <p:attrName>ppt_y</p:attrName>
                                        </p:attrNameLst>
                                      </p:cBhvr>
                                      <p:tavLst>
                                        <p:tav tm="0">
                                          <p:val>
                                            <p:strVal val="#ppt_y-.03"/>
                                          </p:val>
                                        </p:tav>
                                        <p:tav tm="100000">
                                          <p:val>
                                            <p:strVal val="#ppt_y"/>
                                          </p:val>
                                        </p:tav>
                                      </p:tavLst>
                                    </p:anim>
                                  </p:childTnLst>
                                </p:cTn>
                              </p:par>
                              <p:par>
                                <p:cTn id="47" presetID="37" presetClass="entr" presetSubtype="0" fill="hold" grpId="0" nodeType="withEffect">
                                  <p:stCondLst>
                                    <p:cond delay="0"/>
                                  </p:stCondLst>
                                  <p:childTnLst>
                                    <p:set>
                                      <p:cBhvr>
                                        <p:cTn id="48" dur="1" fill="hold">
                                          <p:stCondLst>
                                            <p:cond delay="0"/>
                                          </p:stCondLst>
                                        </p:cTn>
                                        <p:tgtEl>
                                          <p:spTgt spid="12291">
                                            <p:txEl>
                                              <p:pRg st="5" end="5"/>
                                            </p:txEl>
                                          </p:spTgt>
                                        </p:tgtEl>
                                        <p:attrNameLst>
                                          <p:attrName>style.visibility</p:attrName>
                                        </p:attrNameLst>
                                      </p:cBhvr>
                                      <p:to>
                                        <p:strVal val="visible"/>
                                      </p:to>
                                    </p:set>
                                    <p:animEffect transition="in" filter="fade">
                                      <p:cBhvr>
                                        <p:cTn id="49" dur="1000"/>
                                        <p:tgtEl>
                                          <p:spTgt spid="12291">
                                            <p:txEl>
                                              <p:pRg st="5" end="5"/>
                                            </p:txEl>
                                          </p:spTgt>
                                        </p:tgtEl>
                                      </p:cBhvr>
                                    </p:animEffect>
                                    <p:anim calcmode="lin" valueType="num">
                                      <p:cBhvr>
                                        <p:cTn id="50"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51" dur="898" decel="100000" fill="hold"/>
                                        <p:tgtEl>
                                          <p:spTgt spid="12291">
                                            <p:txEl>
                                              <p:pRg st="5" end="5"/>
                                            </p:txEl>
                                          </p:spTgt>
                                        </p:tgtEl>
                                        <p:attrNameLst>
                                          <p:attrName>ppt_y</p:attrName>
                                        </p:attrNameLst>
                                      </p:cBhvr>
                                      <p:tavLst>
                                        <p:tav tm="0">
                                          <p:val>
                                            <p:strVal val="#ppt_y+1"/>
                                          </p:val>
                                        </p:tav>
                                        <p:tav tm="100000">
                                          <p:val>
                                            <p:strVal val="#ppt_y-.03"/>
                                          </p:val>
                                        </p:tav>
                                      </p:tavLst>
                                    </p:anim>
                                    <p:anim calcmode="lin" valueType="num">
                                      <p:cBhvr>
                                        <p:cTn id="52" dur="100" accel="100000" fill="hold">
                                          <p:stCondLst>
                                            <p:cond delay="898"/>
                                          </p:stCondLst>
                                        </p:cTn>
                                        <p:tgtEl>
                                          <p:spTgt spid="12291">
                                            <p:txEl>
                                              <p:pRg st="5" end="5"/>
                                            </p:txEl>
                                          </p:spTgt>
                                        </p:tgtEl>
                                        <p:attrNameLst>
                                          <p:attrName>ppt_y</p:attrName>
                                        </p:attrNameLst>
                                      </p:cBhvr>
                                      <p:tavLst>
                                        <p:tav tm="0">
                                          <p:val>
                                            <p:strVal val="#ppt_y-.03"/>
                                          </p:val>
                                        </p:tav>
                                        <p:tav tm="100000">
                                          <p:val>
                                            <p:strVal val="#ppt_y"/>
                                          </p:val>
                                        </p:tav>
                                      </p:tavLst>
                                    </p:anim>
                                  </p:childTnLst>
                                </p:cTn>
                              </p:par>
                              <p:par>
                                <p:cTn id="53" presetID="37" presetClass="entr" presetSubtype="0" fill="hold" grpId="0" nodeType="withEffect">
                                  <p:stCondLst>
                                    <p:cond delay="0"/>
                                  </p:stCondLst>
                                  <p:childTnLst>
                                    <p:set>
                                      <p:cBhvr>
                                        <p:cTn id="54" dur="1" fill="hold">
                                          <p:stCondLst>
                                            <p:cond delay="0"/>
                                          </p:stCondLst>
                                        </p:cTn>
                                        <p:tgtEl>
                                          <p:spTgt spid="12291">
                                            <p:txEl>
                                              <p:pRg st="6" end="6"/>
                                            </p:txEl>
                                          </p:spTgt>
                                        </p:tgtEl>
                                        <p:attrNameLst>
                                          <p:attrName>style.visibility</p:attrName>
                                        </p:attrNameLst>
                                      </p:cBhvr>
                                      <p:to>
                                        <p:strVal val="visible"/>
                                      </p:to>
                                    </p:set>
                                    <p:animEffect transition="in" filter="fade">
                                      <p:cBhvr>
                                        <p:cTn id="55" dur="1000"/>
                                        <p:tgtEl>
                                          <p:spTgt spid="12291">
                                            <p:txEl>
                                              <p:pRg st="6" end="6"/>
                                            </p:txEl>
                                          </p:spTgt>
                                        </p:tgtEl>
                                      </p:cBhvr>
                                    </p:animEffect>
                                    <p:anim calcmode="lin" valueType="num">
                                      <p:cBhvr>
                                        <p:cTn id="56" dur="10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12291">
                                            <p:txEl>
                                              <p:pRg st="6" end="6"/>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12291">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t>“The Second Coming”</a:t>
            </a:r>
          </a:p>
        </p:txBody>
      </p:sp>
      <p:sp>
        <p:nvSpPr>
          <p:cNvPr id="18435" name="Rectangle 3"/>
          <p:cNvSpPr>
            <a:spLocks noGrp="1" noChangeArrowheads="1"/>
          </p:cNvSpPr>
          <p:nvPr>
            <p:ph type="body" idx="1"/>
          </p:nvPr>
        </p:nvSpPr>
        <p:spPr/>
        <p:txBody>
          <a:bodyPr/>
          <a:lstStyle/>
          <a:p>
            <a:pPr eaLnBrk="1" hangingPunct="1">
              <a:buFont typeface="Wingdings" pitchFamily="29" charset="2"/>
              <a:buNone/>
            </a:pPr>
            <a:r>
              <a:rPr lang="en-US" sz="2600" dirty="0"/>
              <a:t>1.  As we read, we want to focus on:</a:t>
            </a:r>
          </a:p>
          <a:p>
            <a:pPr lvl="1" eaLnBrk="1" hangingPunct="1"/>
            <a:r>
              <a:rPr lang="en-US" sz="2200" dirty="0">
                <a:ea typeface="ＭＳ Ｐゴシック" pitchFamily="29" charset="-128"/>
              </a:rPr>
              <a:t>Imagery (sensory details)</a:t>
            </a:r>
          </a:p>
          <a:p>
            <a:pPr eaLnBrk="1" hangingPunct="1"/>
            <a:r>
              <a:rPr lang="en-US" sz="2600" dirty="0" smtClean="0"/>
              <a:t>TPCASTT </a:t>
            </a:r>
            <a:r>
              <a:rPr lang="en-US" sz="2600" dirty="0"/>
              <a:t>is a way to analyze a poem</a:t>
            </a:r>
          </a:p>
          <a:p>
            <a:pPr eaLnBrk="1" hangingPunct="1">
              <a:buFont typeface="Wingdings" pitchFamily="29" charset="2"/>
              <a:buNone/>
            </a:pPr>
            <a:r>
              <a:rPr lang="en-US" sz="2600" dirty="0"/>
              <a:t>2.  Read the poem again by yourself using </a:t>
            </a:r>
            <a:r>
              <a:rPr lang="en-US" sz="2600"/>
              <a:t>the </a:t>
            </a:r>
            <a:r>
              <a:rPr lang="en-US" sz="2600" smtClean="0"/>
              <a:t>TPCASTT </a:t>
            </a:r>
            <a:r>
              <a:rPr lang="en-US" sz="2600" dirty="0"/>
              <a:t>chart. </a:t>
            </a:r>
          </a:p>
          <a:p>
            <a:pPr eaLnBrk="1" hangingPunct="1"/>
            <a:endParaRPr lang="en-US" sz="2600" dirty="0"/>
          </a:p>
          <a:p>
            <a:pPr eaLnBrk="1" hangingPunct="1"/>
            <a:r>
              <a:rPr lang="en-US" sz="2600" dirty="0"/>
              <a:t>What is significant in this poem that would give Achebe reason to use a line as his title?</a:t>
            </a:r>
          </a:p>
          <a:p>
            <a:pPr eaLnBrk="1" hangingPunct="1"/>
            <a:r>
              <a:rPr lang="en-US" sz="2600" dirty="0"/>
              <a:t>How does this poem foreshadow the plot and/or themes of </a:t>
            </a:r>
            <a:r>
              <a:rPr lang="en-US" sz="2600" i="1" dirty="0"/>
              <a:t>Things Fall Apart</a:t>
            </a:r>
            <a:r>
              <a:rPr lang="en-US" sz="2600" dirty="0"/>
              <a:t>?</a:t>
            </a:r>
          </a:p>
          <a:p>
            <a:pPr eaLnBrk="1" hangingPunct="1"/>
            <a:endParaRPr lang="en-US" sz="2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228600"/>
            <a:ext cx="7162800" cy="685800"/>
          </a:xfrm>
        </p:spPr>
        <p:txBody>
          <a:bodyPr/>
          <a:lstStyle/>
          <a:p>
            <a:pPr eaLnBrk="1" hangingPunct="1"/>
            <a:endParaRPr lang="en-US"/>
          </a:p>
        </p:txBody>
      </p:sp>
      <p:sp>
        <p:nvSpPr>
          <p:cNvPr id="20483" name="Rectangle 3"/>
          <p:cNvSpPr>
            <a:spLocks noGrp="1" noChangeArrowheads="1"/>
          </p:cNvSpPr>
          <p:nvPr>
            <p:ph type="body" idx="1"/>
          </p:nvPr>
        </p:nvSpPr>
        <p:spPr>
          <a:xfrm>
            <a:off x="457200" y="228600"/>
            <a:ext cx="8148638" cy="6629400"/>
          </a:xfrm>
        </p:spPr>
        <p:txBody>
          <a:bodyPr/>
          <a:lstStyle/>
          <a:p>
            <a:pPr eaLnBrk="1" hangingPunct="1">
              <a:lnSpc>
                <a:spcPct val="80000"/>
              </a:lnSpc>
              <a:buFont typeface="Wingdings" pitchFamily="29" charset="2"/>
              <a:buNone/>
            </a:pPr>
            <a:r>
              <a:rPr lang="en-US" sz="1800"/>
              <a:t>	Turning and turning in the widening gyre</a:t>
            </a:r>
            <a:r>
              <a:rPr lang="en-US" sz="1800">
                <a:hlinkClick r:id="" action="ppaction://noaction"/>
              </a:rPr>
              <a:t>[1]</a:t>
            </a:r>
            <a:r>
              <a:rPr lang="en-US" sz="1800"/>
              <a:t/>
            </a:r>
            <a:br>
              <a:rPr lang="en-US" sz="1800"/>
            </a:br>
            <a:r>
              <a:rPr lang="en-US" sz="1800"/>
              <a:t>The falcon cannot hear the falconer;</a:t>
            </a:r>
            <a:br>
              <a:rPr lang="en-US" sz="1800"/>
            </a:br>
            <a:r>
              <a:rPr lang="en-US" sz="1800"/>
              <a:t>Things fall apart; the centre cannot hold;</a:t>
            </a:r>
            <a:br>
              <a:rPr lang="en-US" sz="1800"/>
            </a:br>
            <a:r>
              <a:rPr lang="en-US" sz="1800"/>
              <a:t>Mere anarchy</a:t>
            </a:r>
            <a:r>
              <a:rPr lang="en-US" sz="1800">
                <a:hlinkClick r:id="" action="ppaction://noaction"/>
              </a:rPr>
              <a:t>[2]</a:t>
            </a:r>
            <a:r>
              <a:rPr lang="en-US" sz="1800"/>
              <a:t> is loosed upon the world,</a:t>
            </a:r>
            <a:br>
              <a:rPr lang="en-US" sz="1800"/>
            </a:br>
            <a:r>
              <a:rPr lang="en-US" sz="1800"/>
              <a:t>The blood-dimmed tide is loosed, and everywhere</a:t>
            </a:r>
            <a:br>
              <a:rPr lang="en-US" sz="1800"/>
            </a:br>
            <a:r>
              <a:rPr lang="en-US" sz="1800"/>
              <a:t>The ceremony of innocence is drowned;</a:t>
            </a:r>
            <a:br>
              <a:rPr lang="en-US" sz="1800"/>
            </a:br>
            <a:r>
              <a:rPr lang="en-US" sz="1800"/>
              <a:t>The best lack all conviction, while the worst</a:t>
            </a:r>
            <a:br>
              <a:rPr lang="en-US" sz="1800"/>
            </a:br>
            <a:r>
              <a:rPr lang="en-US" sz="1800"/>
              <a:t>Are full of passionate intensity.</a:t>
            </a:r>
          </a:p>
          <a:p>
            <a:pPr eaLnBrk="1" hangingPunct="1">
              <a:lnSpc>
                <a:spcPct val="80000"/>
              </a:lnSpc>
            </a:pPr>
            <a:endParaRPr lang="en-US" sz="1800"/>
          </a:p>
          <a:p>
            <a:pPr eaLnBrk="1" hangingPunct="1">
              <a:lnSpc>
                <a:spcPct val="80000"/>
              </a:lnSpc>
              <a:buFont typeface="Wingdings" pitchFamily="29" charset="2"/>
              <a:buNone/>
            </a:pPr>
            <a:r>
              <a:rPr lang="en-US" sz="1800"/>
              <a:t>	Surely some revelation is at hand;</a:t>
            </a:r>
            <a:br>
              <a:rPr lang="en-US" sz="1800"/>
            </a:br>
            <a:r>
              <a:rPr lang="en-US" sz="1800"/>
              <a:t>Surely the Second Coming is at hand.</a:t>
            </a:r>
            <a:br>
              <a:rPr lang="en-US" sz="1800"/>
            </a:br>
            <a:r>
              <a:rPr lang="en-US" sz="1800"/>
              <a:t>The Second Coming! Hardly are those words out</a:t>
            </a:r>
            <a:br>
              <a:rPr lang="en-US" sz="1800"/>
            </a:br>
            <a:r>
              <a:rPr lang="en-US" sz="1800"/>
              <a:t>When a vast image out of Spiritus Mundi</a:t>
            </a:r>
            <a:r>
              <a:rPr lang="en-US" sz="1800">
                <a:hlinkClick r:id="" action="ppaction://noaction"/>
              </a:rPr>
              <a:t>[3]</a:t>
            </a:r>
            <a:r>
              <a:rPr lang="en-US" sz="1800"/>
              <a:t/>
            </a:r>
            <a:br>
              <a:rPr lang="en-US" sz="1800"/>
            </a:br>
            <a:r>
              <a:rPr lang="en-US" sz="1800"/>
              <a:t>Troubles my sight: somewhere in the sands of the desert</a:t>
            </a:r>
            <a:br>
              <a:rPr lang="en-US" sz="1800"/>
            </a:br>
            <a:r>
              <a:rPr lang="en-US" sz="1800"/>
              <a:t>A shape with lion body and the head of a man,</a:t>
            </a:r>
            <a:br>
              <a:rPr lang="en-US" sz="1800"/>
            </a:br>
            <a:r>
              <a:rPr lang="en-US" sz="1800"/>
              <a:t>A gaze blank and pitiless as the sun,</a:t>
            </a:r>
            <a:br>
              <a:rPr lang="en-US" sz="1800"/>
            </a:br>
            <a:r>
              <a:rPr lang="en-US" sz="1800"/>
              <a:t>Is moving its slow thighs, while all about it</a:t>
            </a:r>
            <a:br>
              <a:rPr lang="en-US" sz="1800"/>
            </a:br>
            <a:r>
              <a:rPr lang="en-US" sz="1800"/>
              <a:t>Reel shadows of the indignant</a:t>
            </a:r>
            <a:r>
              <a:rPr lang="en-US" sz="1800">
                <a:hlinkClick r:id="" action="ppaction://noaction"/>
              </a:rPr>
              <a:t>[4]</a:t>
            </a:r>
            <a:r>
              <a:rPr lang="en-US" sz="1800"/>
              <a:t> desert birds.</a:t>
            </a:r>
            <a:br>
              <a:rPr lang="en-US" sz="1800"/>
            </a:br>
            <a:r>
              <a:rPr lang="en-US" sz="1800"/>
              <a:t>The darkness drops again; but now I know</a:t>
            </a:r>
            <a:br>
              <a:rPr lang="en-US" sz="1800"/>
            </a:br>
            <a:r>
              <a:rPr lang="en-US" sz="1800"/>
              <a:t>That twenty centuries</a:t>
            </a:r>
            <a:r>
              <a:rPr lang="en-US" sz="1800">
                <a:hlinkClick r:id="" action="ppaction://noaction"/>
              </a:rPr>
              <a:t>[5]</a:t>
            </a:r>
            <a:r>
              <a:rPr lang="en-US" sz="1800"/>
              <a:t> of stony sleep</a:t>
            </a:r>
            <a:br>
              <a:rPr lang="en-US" sz="1800"/>
            </a:br>
            <a:r>
              <a:rPr lang="en-US" sz="1800"/>
              <a:t>Were vexed to nightmare by a rocking cradle,</a:t>
            </a:r>
            <a:br>
              <a:rPr lang="en-US" sz="1800"/>
            </a:br>
            <a:r>
              <a:rPr lang="en-US" sz="1800"/>
              <a:t>And what rough beast, its hour come at last,</a:t>
            </a:r>
            <a:br>
              <a:rPr lang="en-US" sz="1800"/>
            </a:br>
            <a:r>
              <a:rPr lang="en-US" sz="1800"/>
              <a:t>Slouches toward Bethlehem to be born?</a:t>
            </a:r>
          </a:p>
          <a:p>
            <a:pPr eaLnBrk="1" hangingPunct="1">
              <a:lnSpc>
                <a:spcPct val="80000"/>
              </a:lnSpc>
              <a:buFont typeface="Wingdings" pitchFamily="29" charset="2"/>
              <a:buNone/>
            </a:pPr>
            <a:endParaRPr lang="en-US" sz="1800"/>
          </a:p>
          <a:p>
            <a:pPr eaLnBrk="1" hangingPunct="1">
              <a:lnSpc>
                <a:spcPct val="80000"/>
              </a:lnSpc>
              <a:buFont typeface="Wingdings" pitchFamily="29" charset="2"/>
              <a:buNone/>
            </a:pPr>
            <a:r>
              <a:rPr lang="en-US" sz="1100"/>
              <a:t>	</a:t>
            </a:r>
            <a:r>
              <a:rPr lang="en-US" sz="1100">
                <a:hlinkClick r:id="" action="ppaction://noaction"/>
              </a:rPr>
              <a:t>[1]</a:t>
            </a:r>
            <a:r>
              <a:rPr lang="en-US" sz="1100"/>
              <a:t> A ring or circle </a:t>
            </a:r>
            <a:endParaRPr lang="en-US" sz="1100">
              <a:hlinkClick r:id="" action="ppaction://noaction"/>
            </a:endParaRPr>
          </a:p>
          <a:p>
            <a:pPr eaLnBrk="1" hangingPunct="1">
              <a:lnSpc>
                <a:spcPct val="80000"/>
              </a:lnSpc>
            </a:pPr>
            <a:r>
              <a:rPr lang="en-US" sz="1100">
                <a:hlinkClick r:id="" action="ppaction://noaction"/>
              </a:rPr>
              <a:t>[2]</a:t>
            </a:r>
            <a:r>
              <a:rPr lang="en-US" sz="1100"/>
              <a:t> Chaos, disorder in a society without government or law</a:t>
            </a:r>
            <a:endParaRPr lang="en-US" sz="1100">
              <a:hlinkClick r:id="" action="ppaction://noaction"/>
            </a:endParaRPr>
          </a:p>
          <a:p>
            <a:pPr eaLnBrk="1" hangingPunct="1">
              <a:lnSpc>
                <a:spcPct val="80000"/>
              </a:lnSpc>
            </a:pPr>
            <a:r>
              <a:rPr lang="en-US" sz="1100">
                <a:hlinkClick r:id="" action="ppaction://noaction"/>
              </a:rPr>
              <a:t>[3]</a:t>
            </a:r>
            <a:r>
              <a:rPr lang="en-US" sz="1100"/>
              <a:t> The spirit or soul of the universe, according to Yeats</a:t>
            </a:r>
            <a:endParaRPr lang="en-US" sz="1100">
              <a:hlinkClick r:id="" action="ppaction://noaction"/>
            </a:endParaRPr>
          </a:p>
          <a:p>
            <a:pPr eaLnBrk="1" hangingPunct="1">
              <a:lnSpc>
                <a:spcPct val="80000"/>
              </a:lnSpc>
            </a:pPr>
            <a:r>
              <a:rPr lang="en-US" sz="1100">
                <a:hlinkClick r:id="" action="ppaction://noaction"/>
              </a:rPr>
              <a:t>[4]</a:t>
            </a:r>
            <a:r>
              <a:rPr lang="en-US" sz="1100"/>
              <a:t> Feeling of displeasure upon seeing or hearing something offensive or insulting</a:t>
            </a:r>
            <a:endParaRPr lang="en-US" sz="1100">
              <a:hlinkClick r:id="" action="ppaction://noaction"/>
            </a:endParaRPr>
          </a:p>
          <a:p>
            <a:pPr eaLnBrk="1" hangingPunct="1">
              <a:lnSpc>
                <a:spcPct val="80000"/>
              </a:lnSpc>
            </a:pPr>
            <a:r>
              <a:rPr lang="en-US" sz="1100">
                <a:hlinkClick r:id="" action="ppaction://noaction"/>
              </a:rPr>
              <a:t>[5]</a:t>
            </a:r>
            <a:r>
              <a:rPr lang="en-US" sz="1100"/>
              <a:t> Yeats believed that history moved in cycles of 2,000 years.  He wrote the poem in 1919, believing that the world was turning into a new era, after the catastrophe of World War I and with communism and fascism on the rise.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a:t>Allusion to the Bible</a:t>
            </a:r>
          </a:p>
        </p:txBody>
      </p:sp>
      <p:sp>
        <p:nvSpPr>
          <p:cNvPr id="24579" name="Rectangle 3"/>
          <p:cNvSpPr>
            <a:spLocks noGrp="1" noChangeArrowheads="1"/>
          </p:cNvSpPr>
          <p:nvPr>
            <p:ph type="body" idx="1"/>
          </p:nvPr>
        </p:nvSpPr>
        <p:spPr>
          <a:xfrm>
            <a:off x="457200" y="1524000"/>
            <a:ext cx="8229600" cy="4343400"/>
          </a:xfrm>
        </p:spPr>
        <p:txBody>
          <a:bodyPr/>
          <a:lstStyle/>
          <a:p>
            <a:pPr eaLnBrk="1" hangingPunct="1"/>
            <a:r>
              <a:rPr lang="en-US"/>
              <a:t>Story of Abraham &amp; Isaac from Old Testament</a:t>
            </a:r>
          </a:p>
          <a:p>
            <a:pPr eaLnBrk="1" hangingPunct="1"/>
            <a:r>
              <a:rPr lang="en-US"/>
              <a:t>Main ideas of story?</a:t>
            </a:r>
          </a:p>
          <a:p>
            <a:pPr eaLnBrk="1" hangingPunct="1"/>
            <a:endParaRPr lang="en-US"/>
          </a:p>
          <a:p>
            <a:pPr eaLnBrk="1" hangingPunct="1"/>
            <a:endParaRPr lang="en-US"/>
          </a:p>
          <a:p>
            <a:pPr eaLnBrk="1" hangingPunct="1"/>
            <a:endParaRPr lang="en-US"/>
          </a:p>
          <a:p>
            <a:pPr eaLnBrk="1" hangingPunct="1"/>
            <a:r>
              <a:rPr lang="en-US"/>
              <a:t>How does this connect to chapter 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blinds(horizontal)">
                                      <p:cBhvr>
                                        <p:cTn id="7" dur="500"/>
                                        <p:tgtEl>
                                          <p:spTgt spid="24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blinds(horizontal)">
                                      <p:cBhvr>
                                        <p:cTn id="12" dur="500"/>
                                        <p:tgtEl>
                                          <p:spTgt spid="245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579">
                                            <p:txEl>
                                              <p:pRg st="5" end="5"/>
                                            </p:txEl>
                                          </p:spTgt>
                                        </p:tgtEl>
                                        <p:attrNameLst>
                                          <p:attrName>style.visibility</p:attrName>
                                        </p:attrNameLst>
                                      </p:cBhvr>
                                      <p:to>
                                        <p:strVal val="visible"/>
                                      </p:to>
                                    </p:set>
                                    <p:animEffect transition="in" filter="blinds(horizontal)">
                                      <p:cBhvr>
                                        <p:cTn id="17" dur="500"/>
                                        <p:tgtEl>
                                          <p:spTgt spid="245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err="1" smtClean="0"/>
              <a:t>Ikemefuna’s</a:t>
            </a:r>
            <a:r>
              <a:rPr lang="en-US" dirty="0" smtClean="0"/>
              <a:t> </a:t>
            </a:r>
            <a:r>
              <a:rPr lang="en-US" dirty="0"/>
              <a:t>death</a:t>
            </a:r>
          </a:p>
        </p:txBody>
      </p:sp>
      <p:sp>
        <p:nvSpPr>
          <p:cNvPr id="25603" name="Rectangle 3"/>
          <p:cNvSpPr>
            <a:spLocks noGrp="1" noChangeArrowheads="1"/>
          </p:cNvSpPr>
          <p:nvPr>
            <p:ph type="body" idx="1"/>
          </p:nvPr>
        </p:nvSpPr>
        <p:spPr/>
        <p:txBody>
          <a:bodyPr/>
          <a:lstStyle/>
          <a:p>
            <a:pPr eaLnBrk="1" hangingPunct="1">
              <a:lnSpc>
                <a:spcPct val="90000"/>
              </a:lnSpc>
              <a:buNone/>
            </a:pPr>
            <a:r>
              <a:rPr lang="en-US" dirty="0" smtClean="0"/>
              <a:t>Effects</a:t>
            </a:r>
          </a:p>
          <a:p>
            <a:pPr eaLnBrk="1" hangingPunct="1">
              <a:lnSpc>
                <a:spcPct val="90000"/>
              </a:lnSpc>
              <a:buNone/>
            </a:pPr>
            <a:endParaRPr lang="en-US" dirty="0" smtClean="0"/>
          </a:p>
          <a:p>
            <a:pPr eaLnBrk="1" hangingPunct="1">
              <a:lnSpc>
                <a:spcPct val="90000"/>
              </a:lnSpc>
            </a:pPr>
            <a:r>
              <a:rPr lang="en-US" dirty="0" smtClean="0"/>
              <a:t>…</a:t>
            </a:r>
            <a:r>
              <a:rPr lang="en-US" dirty="0"/>
              <a:t>on </a:t>
            </a:r>
            <a:r>
              <a:rPr lang="en-US" dirty="0" err="1"/>
              <a:t>Nwoye</a:t>
            </a:r>
            <a:r>
              <a:rPr lang="en-US" dirty="0" smtClean="0"/>
              <a:t>?</a:t>
            </a:r>
          </a:p>
          <a:p>
            <a:pPr eaLnBrk="1" hangingPunct="1">
              <a:lnSpc>
                <a:spcPct val="90000"/>
              </a:lnSpc>
            </a:pPr>
            <a:endParaRPr lang="en-US" dirty="0"/>
          </a:p>
          <a:p>
            <a:pPr eaLnBrk="1" hangingPunct="1">
              <a:lnSpc>
                <a:spcPct val="90000"/>
              </a:lnSpc>
            </a:pPr>
            <a:r>
              <a:rPr lang="en-US" dirty="0"/>
              <a:t>…on family</a:t>
            </a:r>
            <a:r>
              <a:rPr lang="en-US" dirty="0" smtClean="0"/>
              <a:t>?</a:t>
            </a:r>
          </a:p>
          <a:p>
            <a:pPr eaLnBrk="1" hangingPunct="1">
              <a:lnSpc>
                <a:spcPct val="90000"/>
              </a:lnSpc>
            </a:pPr>
            <a:endParaRPr lang="en-US" dirty="0"/>
          </a:p>
          <a:p>
            <a:pPr eaLnBrk="1" hangingPunct="1">
              <a:lnSpc>
                <a:spcPct val="90000"/>
              </a:lnSpc>
            </a:pPr>
            <a:r>
              <a:rPr lang="en-US" dirty="0"/>
              <a:t>…predictions?</a:t>
            </a:r>
          </a:p>
        </p:txBody>
      </p:sp>
      <p:sp>
        <p:nvSpPr>
          <p:cNvPr id="4" name="Rectangle 3"/>
          <p:cNvSpPr txBox="1">
            <a:spLocks noChangeArrowheads="1"/>
          </p:cNvSpPr>
          <p:nvPr/>
        </p:nvSpPr>
        <p:spPr bwMode="auto">
          <a:xfrm>
            <a:off x="4267200" y="1905000"/>
            <a:ext cx="4724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107" charset="2"/>
              <a:buNone/>
              <a:tabLst/>
              <a:defRPr/>
            </a:pPr>
            <a:endParaRPr lang="en-US" sz="3400" kern="0" dirty="0" smtClean="0">
              <a:latin typeface="+mn-lt"/>
            </a:endParaRPr>
          </a:p>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107" charset="2"/>
              <a:buNone/>
              <a:tabLst/>
              <a:defRPr/>
            </a:pPr>
            <a:r>
              <a:rPr kumimoji="0" lang="en-US" sz="34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Was </a:t>
            </a:r>
            <a:r>
              <a:rPr kumimoji="0" lang="en-US" sz="3400" b="0" i="0" u="none" strike="noStrike" kern="0" cap="none" spc="0" normalizeH="0" baseline="0" noProof="0" dirty="0" err="1" smtClean="0">
                <a:ln>
                  <a:noFill/>
                </a:ln>
                <a:solidFill>
                  <a:schemeClr val="tx1"/>
                </a:solidFill>
                <a:effectLst/>
                <a:uLnTx/>
                <a:uFillTx/>
                <a:latin typeface="+mn-lt"/>
                <a:ea typeface="ＭＳ Ｐゴシック" charset="-128"/>
                <a:cs typeface="ＭＳ Ｐゴシック" charset="-128"/>
              </a:rPr>
              <a:t>Okonkwo</a:t>
            </a:r>
            <a:r>
              <a:rPr kumimoji="0" lang="en-US" sz="34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 justified in killing </a:t>
            </a:r>
            <a:r>
              <a:rPr kumimoji="0" lang="en-US" sz="3400" b="0" i="0" u="none" strike="noStrike" kern="0" cap="none" spc="0" normalizeH="0" baseline="0" noProof="0" dirty="0" err="1" smtClean="0">
                <a:ln>
                  <a:noFill/>
                </a:ln>
                <a:solidFill>
                  <a:schemeClr val="tx1"/>
                </a:solidFill>
                <a:effectLst/>
                <a:uLnTx/>
                <a:uFillTx/>
                <a:latin typeface="+mn-lt"/>
                <a:ea typeface="ＭＳ Ｐゴシック" charset="-128"/>
                <a:cs typeface="ＭＳ Ｐゴシック" charset="-128"/>
              </a:rPr>
              <a:t>Ikemefuna</a:t>
            </a:r>
            <a:r>
              <a:rPr kumimoji="0" lang="en-US" sz="34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 Why or why not?  What were his motivations?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t>Homework</a:t>
            </a:r>
          </a:p>
        </p:txBody>
      </p:sp>
      <p:sp>
        <p:nvSpPr>
          <p:cNvPr id="26627" name="Rectangle 3"/>
          <p:cNvSpPr>
            <a:spLocks noGrp="1" noChangeArrowheads="1"/>
          </p:cNvSpPr>
          <p:nvPr>
            <p:ph type="body" idx="1"/>
          </p:nvPr>
        </p:nvSpPr>
        <p:spPr/>
        <p:txBody>
          <a:bodyPr/>
          <a:lstStyle/>
          <a:p>
            <a:pPr>
              <a:buNone/>
            </a:pPr>
            <a:r>
              <a:rPr lang="en-US" sz="2400" dirty="0" smtClean="0"/>
              <a:t>Read Chapters 8-10 and look at elements of language that add to the text. (Examples – words in Ibo, proverbs, stories, etc.)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7"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emplate>
  <TotalTime>1238</TotalTime>
  <Words>377</Words>
  <Application>Microsoft Office PowerPoint</Application>
  <PresentationFormat>On-screen Show (4:3)</PresentationFormat>
  <Paragraphs>62</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Pixel</vt:lpstr>
      <vt:lpstr>4/13 – Congratulations for surviving midterms!</vt:lpstr>
      <vt:lpstr>Goals</vt:lpstr>
      <vt:lpstr>Achebe’s Influences</vt:lpstr>
      <vt:lpstr>Allusion</vt:lpstr>
      <vt:lpstr>“The Second Coming”</vt:lpstr>
      <vt:lpstr>Slide 6</vt:lpstr>
      <vt:lpstr>Allusion to the Bible</vt:lpstr>
      <vt:lpstr>Ikemefuna’s death</vt:lpstr>
      <vt:lpstr>Homework</vt:lpstr>
    </vt:vector>
  </TitlesOfParts>
  <Company>Cambridge Public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03/06/08 Do Now</dc:title>
  <dc:creator>amaloney</dc:creator>
  <cp:lastModifiedBy>kleekeenan</cp:lastModifiedBy>
  <cp:revision>28</cp:revision>
  <dcterms:created xsi:type="dcterms:W3CDTF">2011-04-10T01:19:02Z</dcterms:created>
  <dcterms:modified xsi:type="dcterms:W3CDTF">2011-04-13T16:07:32Z</dcterms:modified>
</cp:coreProperties>
</file>