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2" r:id="rId2"/>
    <p:sldId id="276" r:id="rId3"/>
    <p:sldId id="270" r:id="rId4"/>
    <p:sldId id="271" r:id="rId5"/>
    <p:sldId id="262" r:id="rId6"/>
    <p:sldId id="259" r:id="rId7"/>
    <p:sldId id="263" r:id="rId8"/>
    <p:sldId id="264" r:id="rId9"/>
    <p:sldId id="274" r:id="rId10"/>
    <p:sldId id="273" r:id="rId11"/>
    <p:sldId id="267" r:id="rId12"/>
    <p:sldId id="275"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092"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EA498F2-3C83-48BD-AC69-068BD3DA94EA}" type="datetimeFigureOut">
              <a:rPr lang="en-US" smtClean="0"/>
              <a:pPr/>
              <a:t>9/16/2010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18E837-3CAA-43E6-B752-E048A31B04C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18E837-3CAA-43E6-B752-E048A31B04C7}" type="slidenum">
              <a:rPr lang="en-US" smtClean="0"/>
              <a:pPr/>
              <a:t>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Richard’s life was sports, especially soccer, when he got </a:t>
            </a:r>
            <a:r>
              <a:rPr lang="en-US" u="sng" dirty="0" smtClean="0"/>
              <a:t>hurt again.</a:t>
            </a:r>
            <a:r>
              <a:rPr lang="en-US" dirty="0" smtClean="0"/>
              <a:t>  His </a:t>
            </a:r>
            <a:r>
              <a:rPr lang="en-US" u="sng" dirty="0" smtClean="0"/>
              <a:t>injury</a:t>
            </a:r>
            <a:r>
              <a:rPr lang="en-US" dirty="0" smtClean="0"/>
              <a:t> would  not have been so bad, except </a:t>
            </a:r>
            <a:r>
              <a:rPr lang="en-US" u="sng" dirty="0" smtClean="0"/>
              <a:t>this</a:t>
            </a:r>
            <a:r>
              <a:rPr lang="en-US" dirty="0" smtClean="0"/>
              <a:t> was his </a:t>
            </a:r>
            <a:r>
              <a:rPr lang="en-US" u="sng" dirty="0" smtClean="0"/>
              <a:t>fifth injury</a:t>
            </a:r>
            <a:r>
              <a:rPr lang="en-US" dirty="0" smtClean="0"/>
              <a:t>  in two years.  It seemed like every time he was healthy, he would go </a:t>
            </a:r>
            <a:r>
              <a:rPr lang="en-US" u="sng" dirty="0" smtClean="0"/>
              <a:t>and get hurt.</a:t>
            </a:r>
            <a:r>
              <a:rPr lang="en-US" dirty="0" smtClean="0"/>
              <a:t>  He </a:t>
            </a:r>
            <a:r>
              <a:rPr lang="en-US" u="sng" dirty="0" smtClean="0"/>
              <a:t>finally</a:t>
            </a:r>
            <a:r>
              <a:rPr lang="en-US" dirty="0" smtClean="0"/>
              <a:t> </a:t>
            </a:r>
            <a:r>
              <a:rPr lang="en-US" u="sng" dirty="0" smtClean="0"/>
              <a:t>decided </a:t>
            </a:r>
            <a:r>
              <a:rPr lang="en-US" dirty="0" smtClean="0"/>
              <a:t> to </a:t>
            </a:r>
            <a:r>
              <a:rPr lang="en-US" u="sng" dirty="0" smtClean="0"/>
              <a:t>quit</a:t>
            </a:r>
            <a:r>
              <a:rPr lang="en-US" dirty="0" smtClean="0"/>
              <a:t> </a:t>
            </a:r>
            <a:r>
              <a:rPr lang="en-US" u="sng" dirty="0" smtClean="0"/>
              <a:t>on</a:t>
            </a:r>
            <a:r>
              <a:rPr lang="en-US" dirty="0" smtClean="0"/>
              <a:t> </a:t>
            </a:r>
            <a:r>
              <a:rPr lang="en-US" u="sng" dirty="0" smtClean="0"/>
              <a:t>the</a:t>
            </a:r>
            <a:r>
              <a:rPr lang="en-US" dirty="0" smtClean="0"/>
              <a:t> </a:t>
            </a:r>
            <a:r>
              <a:rPr lang="en-US" u="sng" dirty="0" smtClean="0"/>
              <a:t>spot.</a:t>
            </a:r>
            <a:endParaRPr lang="en-US" dirty="0" smtClean="0"/>
          </a:p>
          <a:p>
            <a:endParaRPr lang="en-US" dirty="0"/>
          </a:p>
        </p:txBody>
      </p:sp>
      <p:sp>
        <p:nvSpPr>
          <p:cNvPr id="4" name="Slide Number Placeholder 3"/>
          <p:cNvSpPr>
            <a:spLocks noGrp="1"/>
          </p:cNvSpPr>
          <p:nvPr>
            <p:ph type="sldNum" sz="quarter" idx="10"/>
          </p:nvPr>
        </p:nvSpPr>
        <p:spPr/>
        <p:txBody>
          <a:bodyPr/>
          <a:lstStyle/>
          <a:p>
            <a:fld id="{94646ACA-BC4C-774E-9DED-4935CE4EE109}"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18E837-3CAA-43E6-B752-E048A31B04C7}"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5m</a:t>
            </a:r>
            <a:endParaRPr lang="en-US" dirty="0"/>
          </a:p>
        </p:txBody>
      </p:sp>
      <p:sp>
        <p:nvSpPr>
          <p:cNvPr id="4" name="Slide Number Placeholder 3"/>
          <p:cNvSpPr>
            <a:spLocks noGrp="1"/>
          </p:cNvSpPr>
          <p:nvPr>
            <p:ph type="sldNum" sz="quarter" idx="10"/>
          </p:nvPr>
        </p:nvSpPr>
        <p:spPr/>
        <p:txBody>
          <a:bodyPr/>
          <a:lstStyle/>
          <a:p>
            <a:fld id="{6F18E837-3CAA-43E6-B752-E048A31B04C7}"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9937FA27-B3DD-47F8-8B87-EA3591A8AE7B}" type="slidenum">
              <a:rPr lang="en-US"/>
              <a:pPr/>
              <a:t>7</a:t>
            </a:fld>
            <a:endParaRPr lang="en-US"/>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r>
              <a:rPr lang="en-US" dirty="0" smtClean="0">
                <a:latin typeface="Arial" charset="0"/>
              </a:rPr>
              <a:t>Movement takes the readers from the sun (the farthest removed from humanity), down through the birds, cows, and roosters, cars (driven by humans), and then finally </a:t>
            </a:r>
            <a:r>
              <a:rPr lang="en-US" dirty="0" err="1" smtClean="0">
                <a:latin typeface="Arial" charset="0"/>
              </a:rPr>
              <a:t>wilbur</a:t>
            </a:r>
            <a:r>
              <a:rPr lang="en-US" dirty="0" smtClean="0">
                <a:latin typeface="Arial" charset="0"/>
              </a:rPr>
              <a:t> and charlotte (although not human, act like they are) </a:t>
            </a:r>
          </a:p>
          <a:p>
            <a:pPr eaLnBrk="1" hangingPunct="1"/>
            <a:r>
              <a:rPr lang="en-US" dirty="0" smtClean="0">
                <a:latin typeface="Arial" charset="0"/>
              </a:rPr>
              <a:t>Two adverb phrases (says WHO, WHAT, WHERE, WHEN), second longer than the first move to the main clause, the focal point, the action.  This makes it PERIODIC. Scene is set.</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p:spPr>
        <p:txBody>
          <a:bodyPr/>
          <a:lstStyle/>
          <a:p>
            <a:fld id="{285D2200-2085-49D8-A535-BC20CB5625B0}" type="slidenum">
              <a:rPr lang="en-US"/>
              <a:pPr/>
              <a:t>8</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a:ln/>
        </p:spPr>
        <p:txBody>
          <a:bodyPr/>
          <a:lstStyle/>
          <a:p>
            <a:pPr eaLnBrk="1" hangingPunct="1"/>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p>
            <a:fld id="{DC04C44E-4367-4F4E-9E20-FD3D39D2752C}" type="datetimeFigureOut">
              <a:rPr lang="en-US" smtClean="0"/>
              <a:pPr/>
              <a:t>9/16/2010</a:t>
            </a:fld>
            <a:endParaRPr lang="en-US"/>
          </a:p>
        </p:txBody>
      </p:sp>
      <p:sp>
        <p:nvSpPr>
          <p:cNvPr id="20" name="Footer Placeholder 19"/>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7565DE02-3EDD-4C08-B5C7-2243DF924186}"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04C44E-4367-4F4E-9E20-FD3D39D2752C}" type="datetimeFigureOut">
              <a:rPr lang="en-US" smtClean="0"/>
              <a:pPr/>
              <a:t>9/16/2010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65DE02-3EDD-4C08-B5C7-2243DF92418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04C44E-4367-4F4E-9E20-FD3D39D2752C}" type="datetimeFigureOut">
              <a:rPr lang="en-US" smtClean="0"/>
              <a:pPr/>
              <a:t>9/16/2010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65DE02-3EDD-4C08-B5C7-2243DF92418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C04C44E-4367-4F4E-9E20-FD3D39D2752C}" type="datetimeFigureOut">
              <a:rPr lang="en-US" smtClean="0"/>
              <a:pPr/>
              <a:t>9/16/2010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65DE02-3EDD-4C08-B5C7-2243DF92418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C04C44E-4367-4F4E-9E20-FD3D39D2752C}" type="datetimeFigureOut">
              <a:rPr lang="en-US" smtClean="0"/>
              <a:pPr/>
              <a:t>9/16/2010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65DE02-3EDD-4C08-B5C7-2243DF924186}"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C04C44E-4367-4F4E-9E20-FD3D39D2752C}" type="datetimeFigureOut">
              <a:rPr lang="en-US" smtClean="0"/>
              <a:pPr/>
              <a:t>9/16/2010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65DE02-3EDD-4C08-B5C7-2243DF92418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C04C44E-4367-4F4E-9E20-FD3D39D2752C}" type="datetimeFigureOut">
              <a:rPr lang="en-US" smtClean="0"/>
              <a:pPr/>
              <a:t>9/16/2010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65DE02-3EDD-4C08-B5C7-2243DF92418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C04C44E-4367-4F4E-9E20-FD3D39D2752C}" type="datetimeFigureOut">
              <a:rPr lang="en-US" smtClean="0"/>
              <a:pPr/>
              <a:t>9/16/2010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65DE02-3EDD-4C08-B5C7-2243DF92418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DC04C44E-4367-4F4E-9E20-FD3D39D2752C}" type="datetimeFigureOut">
              <a:rPr lang="en-US" smtClean="0"/>
              <a:pPr/>
              <a:t>9/16/2010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65DE02-3EDD-4C08-B5C7-2243DF924186}"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C04C44E-4367-4F4E-9E20-FD3D39D2752C}" type="datetimeFigureOut">
              <a:rPr lang="en-US" smtClean="0"/>
              <a:pPr/>
              <a:t>9/16/2010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65DE02-3EDD-4C08-B5C7-2243DF92418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C04C44E-4367-4F4E-9E20-FD3D39D2752C}" type="datetimeFigureOut">
              <a:rPr lang="en-US" smtClean="0"/>
              <a:pPr/>
              <a:t>9/16/2010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65DE02-3EDD-4C08-B5C7-2243DF924186}"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lstStyle>
          <a:p>
            <a:fld id="{DC04C44E-4367-4F4E-9E20-FD3D39D2752C}" type="datetimeFigureOut">
              <a:rPr lang="en-US" smtClean="0"/>
              <a:pPr/>
              <a:t>9/16/2010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lstStyle>
          <a:p>
            <a:fld id="{7565DE02-3EDD-4C08-B5C7-2243DF924186}"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1447800" y="1371600"/>
            <a:ext cx="7406640" cy="1472184"/>
          </a:xfrm>
        </p:spPr>
        <p:txBody>
          <a:bodyPr>
            <a:normAutofit fontScale="90000"/>
          </a:bodyPr>
          <a:lstStyle/>
          <a:p>
            <a:r>
              <a:rPr lang="en-US" dirty="0" smtClean="0"/>
              <a:t>“Do Now” – Read “The Secret Sharer” exemplar.  Keep in mind that </a:t>
            </a:r>
            <a:r>
              <a:rPr lang="en-US" dirty="0" smtClean="0"/>
              <a:t>the revision of this </a:t>
            </a:r>
            <a:r>
              <a:rPr lang="en-US" dirty="0" smtClean="0"/>
              <a:t>analysis would have gotten a 9+.</a:t>
            </a:r>
            <a:endParaRPr lang="en-US" dirty="0"/>
          </a:p>
        </p:txBody>
      </p:sp>
      <p:sp>
        <p:nvSpPr>
          <p:cNvPr id="7" name="Subtitle 6"/>
          <p:cNvSpPr>
            <a:spLocks noGrp="1"/>
          </p:cNvSpPr>
          <p:nvPr>
            <p:ph type="subTitle" idx="1"/>
          </p:nvPr>
        </p:nvSpPr>
        <p:spPr>
          <a:xfrm>
            <a:off x="1447800" y="2971800"/>
            <a:ext cx="6400800" cy="3429000"/>
          </a:xfrm>
        </p:spPr>
        <p:txBody>
          <a:bodyPr>
            <a:normAutofit/>
          </a:bodyPr>
          <a:lstStyle/>
          <a:p>
            <a:r>
              <a:rPr lang="en-US" dirty="0" smtClean="0"/>
              <a:t>Take out your Secret Sharer analysis and highlight for </a:t>
            </a:r>
            <a:r>
              <a:rPr lang="en-US" dirty="0" err="1" smtClean="0"/>
              <a:t>StEvE</a:t>
            </a:r>
            <a:r>
              <a:rPr lang="en-US" dirty="0" smtClean="0"/>
              <a:t>.</a:t>
            </a:r>
          </a:p>
          <a:p>
            <a:endParaRPr lang="en-US" dirty="0"/>
          </a:p>
          <a:p>
            <a:r>
              <a:rPr lang="en-US" dirty="0" smtClean="0"/>
              <a:t>(Hold onto your SYNTAX sign)</a:t>
            </a:r>
          </a:p>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 your own…</a:t>
            </a:r>
            <a:endParaRPr lang="en-US" dirty="0"/>
          </a:p>
        </p:txBody>
      </p:sp>
      <p:sp>
        <p:nvSpPr>
          <p:cNvPr id="3" name="Content Placeholder 2"/>
          <p:cNvSpPr>
            <a:spLocks noGrp="1"/>
          </p:cNvSpPr>
          <p:nvPr>
            <p:ph idx="1"/>
          </p:nvPr>
        </p:nvSpPr>
        <p:spPr/>
        <p:txBody>
          <a:bodyPr/>
          <a:lstStyle/>
          <a:p>
            <a:pPr>
              <a:buNone/>
            </a:pPr>
            <a:r>
              <a:rPr lang="en-US" dirty="0" smtClean="0"/>
              <a:t>Read the excerpt from Charles </a:t>
            </a:r>
            <a:r>
              <a:rPr lang="en-US" dirty="0" err="1" smtClean="0"/>
              <a:t>Dicken’s</a:t>
            </a:r>
            <a:r>
              <a:rPr lang="en-US" dirty="0"/>
              <a:t> </a:t>
            </a:r>
            <a:r>
              <a:rPr lang="en-US" i="1" dirty="0" smtClean="0"/>
              <a:t>Bleak House.</a:t>
            </a:r>
          </a:p>
          <a:p>
            <a:pPr>
              <a:buNone/>
            </a:pPr>
            <a:endParaRPr lang="en-US" i="1" dirty="0"/>
          </a:p>
          <a:p>
            <a:pPr>
              <a:buNone/>
            </a:pPr>
            <a:endParaRPr lang="en-US" i="1" dirty="0" smtClean="0"/>
          </a:p>
          <a:p>
            <a:pPr>
              <a:buNone/>
            </a:pPr>
            <a:r>
              <a:rPr lang="en-US" dirty="0" smtClean="0"/>
              <a:t>Note how the syntax contributes to meaning in the excerpt.</a:t>
            </a:r>
          </a:p>
          <a:p>
            <a:pPr>
              <a:buNone/>
            </a:pPr>
            <a:endParaRPr lang="en-US" i="1" dirty="0"/>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533400"/>
            <a:ext cx="8229600" cy="563563"/>
          </a:xfrm>
        </p:spPr>
        <p:txBody>
          <a:bodyPr>
            <a:normAutofit fontScale="90000"/>
          </a:bodyPr>
          <a:lstStyle/>
          <a:p>
            <a:r>
              <a:rPr lang="en-US" sz="2400" b="1"/>
              <a:t>A LOOK AT CREATING PACING WITH SYNTAX</a:t>
            </a:r>
            <a:r>
              <a:rPr lang="en-US" sz="2400"/>
              <a:t/>
            </a:r>
            <a:br>
              <a:rPr lang="en-US" sz="2400"/>
            </a:br>
            <a:endParaRPr lang="en-US" sz="2400"/>
          </a:p>
        </p:txBody>
      </p:sp>
      <p:sp>
        <p:nvSpPr>
          <p:cNvPr id="3075" name="Rectangle 3"/>
          <p:cNvSpPr>
            <a:spLocks noGrp="1" noChangeArrowheads="1"/>
          </p:cNvSpPr>
          <p:nvPr>
            <p:ph idx="1"/>
          </p:nvPr>
        </p:nvSpPr>
        <p:spPr>
          <a:xfrm>
            <a:off x="1143000" y="990600"/>
            <a:ext cx="7543800" cy="5334000"/>
          </a:xfrm>
        </p:spPr>
        <p:txBody>
          <a:bodyPr>
            <a:normAutofit fontScale="92500" lnSpcReduction="20000"/>
          </a:bodyPr>
          <a:lstStyle/>
          <a:p>
            <a:pPr>
              <a:lnSpc>
                <a:spcPct val="80000"/>
              </a:lnSpc>
              <a:buNone/>
            </a:pPr>
            <a:r>
              <a:rPr lang="en-US" sz="1600" dirty="0"/>
              <a:t>The following passage contains wording that connotes speed, but the syntax does not enhance the effect of the diction. </a:t>
            </a:r>
            <a:endParaRPr lang="en-US" sz="1600" dirty="0" smtClean="0"/>
          </a:p>
          <a:p>
            <a:pPr>
              <a:lnSpc>
                <a:spcPct val="80000"/>
              </a:lnSpc>
              <a:buNone/>
            </a:pPr>
            <a:endParaRPr lang="en-US" sz="1600" i="1" dirty="0"/>
          </a:p>
          <a:p>
            <a:pPr>
              <a:lnSpc>
                <a:spcPct val="80000"/>
              </a:lnSpc>
              <a:buNone/>
            </a:pPr>
            <a:r>
              <a:rPr lang="en-US" sz="2400" i="1" dirty="0" smtClean="0"/>
              <a:t>Around </a:t>
            </a:r>
            <a:r>
              <a:rPr lang="en-US" sz="2400" i="1" dirty="0"/>
              <a:t>the bend sped the yellow racecar. Sparks darted from the wheels. </a:t>
            </a:r>
            <a:br>
              <a:rPr lang="en-US" sz="2400" i="1" dirty="0"/>
            </a:br>
            <a:r>
              <a:rPr lang="en-US" sz="2400" i="1" dirty="0"/>
              <a:t>The car tilted slightly at the bend. Roaring was everywhere. The driver </a:t>
            </a:r>
            <a:r>
              <a:rPr lang="en-US" sz="2400" i="1" dirty="0" smtClean="0"/>
              <a:t>felt the </a:t>
            </a:r>
            <a:r>
              <a:rPr lang="en-US" sz="2400" i="1" dirty="0"/>
              <a:t>whoosh of wind flatten the skin on his face. She navigated yet another </a:t>
            </a:r>
            <a:r>
              <a:rPr lang="en-US" sz="2400" i="1" dirty="0" smtClean="0"/>
              <a:t>hairpin </a:t>
            </a:r>
            <a:r>
              <a:rPr lang="en-US" sz="2400" i="1" dirty="0"/>
              <a:t>turn and keep on zooming around the track. Her wheels </a:t>
            </a:r>
            <a:r>
              <a:rPr lang="en-US" sz="2400" i="1" dirty="0" smtClean="0"/>
              <a:t>appeared to </a:t>
            </a:r>
            <a:r>
              <a:rPr lang="en-US" sz="2400" i="1" dirty="0"/>
              <a:t>hover about the ground. The crowd soon became dizzy with motion.</a:t>
            </a:r>
          </a:p>
          <a:p>
            <a:pPr>
              <a:lnSpc>
                <a:spcPct val="80000"/>
              </a:lnSpc>
              <a:buFontTx/>
              <a:buNone/>
            </a:pPr>
            <a:endParaRPr lang="en-US" sz="1600" b="1" dirty="0" smtClean="0"/>
          </a:p>
          <a:p>
            <a:pPr>
              <a:lnSpc>
                <a:spcPct val="80000"/>
              </a:lnSpc>
              <a:buFontTx/>
              <a:buNone/>
            </a:pPr>
            <a:r>
              <a:rPr lang="en-US" sz="1900" b="1" dirty="0" smtClean="0"/>
              <a:t>Individually</a:t>
            </a:r>
            <a:r>
              <a:rPr lang="en-US" sz="1900" b="1" dirty="0"/>
              <a:t>:</a:t>
            </a:r>
            <a:endParaRPr lang="en-US" sz="1900" dirty="0"/>
          </a:p>
          <a:p>
            <a:pPr>
              <a:lnSpc>
                <a:spcPct val="80000"/>
              </a:lnSpc>
            </a:pPr>
            <a:r>
              <a:rPr lang="en-US" sz="1900" dirty="0"/>
              <a:t>Think of some </a:t>
            </a:r>
            <a:r>
              <a:rPr lang="en-US" sz="1900" b="1" dirty="0"/>
              <a:t>syntactical tools</a:t>
            </a:r>
            <a:r>
              <a:rPr lang="en-US" sz="1900" dirty="0"/>
              <a:t> you could use – for example, punctuation, repetition, or clauses and phrases linked together in different patterns and orders. Then experiment with syntax to create a fast pace so the reader feels the rush of the wind and the racing vehicle. Change any diction that you feel would add to the pacing.</a:t>
            </a:r>
          </a:p>
          <a:p>
            <a:pPr>
              <a:lnSpc>
                <a:spcPct val="80000"/>
              </a:lnSpc>
            </a:pPr>
            <a:endParaRPr lang="en-US" sz="1600" dirty="0" smtClean="0"/>
          </a:p>
          <a:p>
            <a:pPr>
              <a:lnSpc>
                <a:spcPct val="80000"/>
              </a:lnSpc>
              <a:buNone/>
            </a:pPr>
            <a:endParaRPr lang="en-US" sz="1600" dirty="0"/>
          </a:p>
          <a:p>
            <a:pPr>
              <a:lnSpc>
                <a:spcPct val="80000"/>
              </a:lnSpc>
              <a:buFontTx/>
              <a:buNone/>
            </a:pPr>
            <a:r>
              <a:rPr lang="en-US" sz="1900" b="1" dirty="0"/>
              <a:t>In Groups:</a:t>
            </a:r>
            <a:r>
              <a:rPr lang="en-US" sz="1900" dirty="0"/>
              <a:t> </a:t>
            </a:r>
          </a:p>
          <a:p>
            <a:pPr>
              <a:lnSpc>
                <a:spcPct val="80000"/>
              </a:lnSpc>
              <a:buFontTx/>
              <a:buNone/>
            </a:pPr>
            <a:r>
              <a:rPr lang="en-US" sz="1900" dirty="0"/>
              <a:t>Share your ideas with a small group. You may have to choose one sample to read aloud to the whole class, so work together to revise it as needed. Be prepared to discuss how the syntax contributes to the kinetic sense or imagery of speed.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a:t>
            </a:r>
            <a:endParaRPr lang="en-US" dirty="0"/>
          </a:p>
        </p:txBody>
      </p:sp>
      <p:sp>
        <p:nvSpPr>
          <p:cNvPr id="3" name="Content Placeholder 2"/>
          <p:cNvSpPr>
            <a:spLocks noGrp="1"/>
          </p:cNvSpPr>
          <p:nvPr>
            <p:ph idx="1"/>
          </p:nvPr>
        </p:nvSpPr>
        <p:spPr/>
        <p:txBody>
          <a:bodyPr/>
          <a:lstStyle/>
          <a:p>
            <a:pPr>
              <a:buNone/>
            </a:pPr>
            <a:r>
              <a:rPr lang="en-US" dirty="0" smtClean="0"/>
              <a:t>Poetry response #1</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Mcteague</a:t>
            </a:r>
            <a:r>
              <a:rPr lang="en-US" dirty="0" smtClean="0"/>
              <a:t> Feedback</a:t>
            </a:r>
            <a:endParaRPr lang="en-US" dirty="0"/>
          </a:p>
        </p:txBody>
      </p:sp>
      <p:sp>
        <p:nvSpPr>
          <p:cNvPr id="3" name="Content Placeholder 2"/>
          <p:cNvSpPr>
            <a:spLocks noGrp="1"/>
          </p:cNvSpPr>
          <p:nvPr>
            <p:ph idx="1"/>
          </p:nvPr>
        </p:nvSpPr>
        <p:spPr/>
        <p:txBody>
          <a:bodyPr/>
          <a:lstStyle/>
          <a:p>
            <a:pPr>
              <a:buNone/>
            </a:pPr>
            <a:r>
              <a:rPr lang="en-US" dirty="0" smtClean="0"/>
              <a:t>Rewrite is due Friday, September 24</a:t>
            </a:r>
            <a:r>
              <a:rPr lang="en-US" baseline="30000" dirty="0" smtClean="0"/>
              <a:t>th</a:t>
            </a:r>
            <a:r>
              <a:rPr lang="en-US"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Finishing tone passages</a:t>
            </a:r>
            <a:endParaRPr lang="en-US" dirty="0"/>
          </a:p>
        </p:txBody>
      </p:sp>
      <p:sp>
        <p:nvSpPr>
          <p:cNvPr id="3" name="Content Placeholder 2"/>
          <p:cNvSpPr>
            <a:spLocks noGrp="1"/>
          </p:cNvSpPr>
          <p:nvPr>
            <p:ph idx="1"/>
          </p:nvPr>
        </p:nvSpPr>
        <p:spPr/>
        <p:txBody>
          <a:bodyPr/>
          <a:lstStyle/>
          <a:p>
            <a:pPr>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14400"/>
          </a:xfrm>
        </p:spPr>
        <p:txBody>
          <a:bodyPr>
            <a:noAutofit/>
          </a:bodyPr>
          <a:lstStyle/>
          <a:p>
            <a:pPr algn="l"/>
            <a:r>
              <a:rPr lang="en-US" sz="3200" dirty="0" smtClean="0"/>
              <a:t>Now it is your turn…</a:t>
            </a:r>
            <a:r>
              <a:rPr lang="en-US" sz="3200" dirty="0" smtClean="0">
                <a:sym typeface="Wingdings" pitchFamily="2" charset="2"/>
              </a:rPr>
              <a:t></a:t>
            </a:r>
            <a:endParaRPr lang="en-US" sz="3200" dirty="0"/>
          </a:p>
        </p:txBody>
      </p:sp>
      <p:sp>
        <p:nvSpPr>
          <p:cNvPr id="3" name="Content Placeholder 2"/>
          <p:cNvSpPr>
            <a:spLocks noGrp="1"/>
          </p:cNvSpPr>
          <p:nvPr>
            <p:ph idx="1"/>
          </p:nvPr>
        </p:nvSpPr>
        <p:spPr>
          <a:xfrm>
            <a:off x="1600200" y="1066800"/>
            <a:ext cx="7086600" cy="5059363"/>
          </a:xfrm>
        </p:spPr>
        <p:txBody>
          <a:bodyPr>
            <a:normAutofit fontScale="40000" lnSpcReduction="20000"/>
          </a:bodyPr>
          <a:lstStyle/>
          <a:p>
            <a:pPr marL="742950" indent="-742950">
              <a:buNone/>
            </a:pPr>
            <a:r>
              <a:rPr lang="en-US" sz="3800" b="1" dirty="0" smtClean="0"/>
              <a:t>5 WORDS:   </a:t>
            </a:r>
          </a:p>
          <a:p>
            <a:pPr marL="742950" indent="-742950">
              <a:buNone/>
            </a:pPr>
            <a:r>
              <a:rPr lang="en-US" sz="3800" b="1" dirty="0" smtClean="0"/>
              <a:t>apathetic	</a:t>
            </a:r>
            <a:r>
              <a:rPr lang="en-US" sz="3800" b="1" dirty="0"/>
              <a:t> </a:t>
            </a:r>
            <a:r>
              <a:rPr lang="en-US" sz="3800" b="1" dirty="0" smtClean="0"/>
              <a:t>          sympathetic</a:t>
            </a:r>
            <a:r>
              <a:rPr lang="en-US" sz="3800" b="1" dirty="0"/>
              <a:t>	</a:t>
            </a:r>
            <a:r>
              <a:rPr lang="en-US" sz="3800" b="1" dirty="0" smtClean="0"/>
              <a:t>        exasperated   	      meditative       optimistic</a:t>
            </a:r>
            <a:endParaRPr lang="en-US" sz="3800" b="1" dirty="0"/>
          </a:p>
          <a:p>
            <a:pPr marL="514350" lvl="0" indent="-514350">
              <a:buAutoNum type="arabicPeriod"/>
            </a:pPr>
            <a:r>
              <a:rPr lang="en-US" dirty="0" smtClean="0"/>
              <a:t>Make sure you know the definitions of the above five words.</a:t>
            </a:r>
          </a:p>
          <a:p>
            <a:pPr marL="514350" lvl="0" indent="-514350">
              <a:buAutoNum type="arabicPeriod"/>
            </a:pPr>
            <a:r>
              <a:rPr lang="en-US" dirty="0" smtClean="0"/>
              <a:t>Identify </a:t>
            </a:r>
            <a:r>
              <a:rPr lang="en-US" dirty="0"/>
              <a:t>the part of </a:t>
            </a:r>
            <a:r>
              <a:rPr lang="en-US" dirty="0" smtClean="0"/>
              <a:t>speech</a:t>
            </a:r>
          </a:p>
          <a:p>
            <a:pPr marL="514350" lvl="0" indent="-514350">
              <a:buAutoNum type="arabicPeriod"/>
            </a:pPr>
            <a:r>
              <a:rPr lang="en-US" dirty="0" smtClean="0"/>
              <a:t>Write </a:t>
            </a:r>
            <a:r>
              <a:rPr lang="en-US" dirty="0"/>
              <a:t>an original sample of three to four sentences which reflects the particular tone</a:t>
            </a:r>
          </a:p>
          <a:p>
            <a:pPr lvl="1"/>
            <a:r>
              <a:rPr lang="en-US" dirty="0"/>
              <a:t>third person point of view</a:t>
            </a:r>
          </a:p>
          <a:p>
            <a:pPr lvl="1"/>
            <a:r>
              <a:rPr lang="en-US" dirty="0"/>
              <a:t>no direct quotations</a:t>
            </a:r>
          </a:p>
          <a:p>
            <a:pPr lvl="1"/>
            <a:r>
              <a:rPr lang="en-US" dirty="0"/>
              <a:t>underline words (diction) that reflect the particular tone</a:t>
            </a:r>
            <a:endParaRPr lang="en-US" dirty="0" smtClean="0"/>
          </a:p>
          <a:p>
            <a:pPr>
              <a:buNone/>
            </a:pPr>
            <a:endParaRPr lang="en-US" dirty="0" smtClean="0"/>
          </a:p>
          <a:p>
            <a:pPr>
              <a:buNone/>
            </a:pPr>
            <a:r>
              <a:rPr lang="en-US" dirty="0" smtClean="0"/>
              <a:t>For </a:t>
            </a:r>
            <a:r>
              <a:rPr lang="en-US" dirty="0"/>
              <a:t>example,		</a:t>
            </a:r>
            <a:r>
              <a:rPr lang="en-US" b="1" dirty="0"/>
              <a:t>apathetic, </a:t>
            </a:r>
            <a:r>
              <a:rPr lang="en-US" dirty="0"/>
              <a:t>adjective</a:t>
            </a:r>
          </a:p>
          <a:p>
            <a:pPr>
              <a:buNone/>
            </a:pPr>
            <a:r>
              <a:rPr lang="en-US" dirty="0"/>
              <a:t>				having or showing little or no feeling or </a:t>
            </a:r>
          </a:p>
          <a:p>
            <a:pPr>
              <a:buNone/>
            </a:pPr>
            <a:r>
              <a:rPr lang="en-US" dirty="0"/>
              <a:t>				emotion; impassive; showing little </a:t>
            </a:r>
            <a:r>
              <a:rPr lang="en-US" dirty="0" smtClean="0"/>
              <a:t>interest</a:t>
            </a:r>
          </a:p>
          <a:p>
            <a:pPr>
              <a:buNone/>
            </a:pPr>
            <a:endParaRPr lang="en-US" dirty="0"/>
          </a:p>
          <a:p>
            <a:pPr>
              <a:buNone/>
            </a:pPr>
            <a:r>
              <a:rPr lang="en-US" sz="3800" dirty="0"/>
              <a:t>The young girl </a:t>
            </a:r>
            <a:r>
              <a:rPr lang="en-US" sz="3800" u="sng" dirty="0"/>
              <a:t>yawned</a:t>
            </a:r>
            <a:r>
              <a:rPr lang="en-US" sz="3800" dirty="0"/>
              <a:t> </a:t>
            </a:r>
            <a:r>
              <a:rPr lang="en-US" sz="3800" u="sng" dirty="0"/>
              <a:t>slowly</a:t>
            </a:r>
            <a:r>
              <a:rPr lang="en-US" sz="3800" dirty="0"/>
              <a:t> and </a:t>
            </a:r>
            <a:r>
              <a:rPr lang="en-US" sz="3800" u="sng" dirty="0"/>
              <a:t>deliberately</a:t>
            </a:r>
            <a:r>
              <a:rPr lang="en-US" sz="3800" dirty="0"/>
              <a:t> and did </a:t>
            </a:r>
            <a:r>
              <a:rPr lang="en-US" sz="3800" u="sng" dirty="0"/>
              <a:t>not</a:t>
            </a:r>
            <a:r>
              <a:rPr lang="en-US" sz="3800" dirty="0"/>
              <a:t> </a:t>
            </a:r>
            <a:r>
              <a:rPr lang="en-US" sz="3800" u="sng" dirty="0"/>
              <a:t>care</a:t>
            </a:r>
            <a:r>
              <a:rPr lang="en-US" sz="3800" dirty="0"/>
              <a:t> about </a:t>
            </a:r>
            <a:r>
              <a:rPr lang="en-US" sz="3800" dirty="0" smtClean="0"/>
              <a:t>the</a:t>
            </a:r>
            <a:r>
              <a:rPr lang="en-US" sz="3800" dirty="0"/>
              <a:t> </a:t>
            </a:r>
            <a:r>
              <a:rPr lang="en-US" sz="3800" dirty="0" smtClean="0"/>
              <a:t>topic </a:t>
            </a:r>
            <a:r>
              <a:rPr lang="en-US" sz="3800" dirty="0"/>
              <a:t>before her. </a:t>
            </a:r>
            <a:r>
              <a:rPr lang="en-US" sz="3800" dirty="0" smtClean="0"/>
              <a:t> English class was of </a:t>
            </a:r>
            <a:r>
              <a:rPr lang="en-US" sz="3800" u="sng" dirty="0" smtClean="0"/>
              <a:t>no</a:t>
            </a:r>
            <a:r>
              <a:rPr lang="en-US" sz="3800" dirty="0" smtClean="0"/>
              <a:t> </a:t>
            </a:r>
            <a:r>
              <a:rPr lang="en-US" sz="3800" u="sng" dirty="0" smtClean="0"/>
              <a:t>importanc</a:t>
            </a:r>
            <a:r>
              <a:rPr lang="en-US" sz="3800" dirty="0" smtClean="0"/>
              <a:t>e..  </a:t>
            </a:r>
            <a:r>
              <a:rPr lang="en-US" sz="3800" dirty="0"/>
              <a:t>On  a scale of one </a:t>
            </a:r>
            <a:r>
              <a:rPr lang="en-US" sz="3800" dirty="0" smtClean="0"/>
              <a:t>to ten</a:t>
            </a:r>
            <a:r>
              <a:rPr lang="en-US" sz="3800" dirty="0"/>
              <a:t>, it was a </a:t>
            </a:r>
            <a:r>
              <a:rPr lang="en-US" sz="3800" u="sng" dirty="0"/>
              <a:t>zero</a:t>
            </a:r>
            <a:r>
              <a:rPr lang="en-US" sz="3800" dirty="0"/>
              <a:t>.</a:t>
            </a:r>
            <a:r>
              <a:rPr lang="en-US" sz="3800" u="sng" dirty="0" smtClean="0"/>
              <a:t> </a:t>
            </a:r>
            <a:endParaRPr lang="en-US" sz="3800" dirty="0" smtClean="0"/>
          </a:p>
          <a:p>
            <a:pPr>
              <a:buNone/>
            </a:pPr>
            <a:endParaRPr lang="en-US" sz="3800" dirty="0" smtClean="0"/>
          </a:p>
          <a:p>
            <a:pPr>
              <a:buNone/>
            </a:pPr>
            <a:r>
              <a:rPr lang="en-US" sz="3800" dirty="0" smtClean="0"/>
              <a:t>The </a:t>
            </a:r>
            <a:r>
              <a:rPr lang="en-US" sz="3800" dirty="0"/>
              <a:t>student </a:t>
            </a:r>
            <a:r>
              <a:rPr lang="en-US" sz="3800" u="sng" dirty="0"/>
              <a:t>seemed</a:t>
            </a:r>
            <a:r>
              <a:rPr lang="en-US" sz="3800" dirty="0"/>
              <a:t> </a:t>
            </a:r>
            <a:r>
              <a:rPr lang="en-US" sz="3800" u="sng" dirty="0"/>
              <a:t>to</a:t>
            </a:r>
            <a:r>
              <a:rPr lang="en-US" sz="3800" dirty="0"/>
              <a:t> </a:t>
            </a:r>
            <a:r>
              <a:rPr lang="en-US" sz="3800" u="sng" dirty="0"/>
              <a:t>be</a:t>
            </a:r>
            <a:r>
              <a:rPr lang="en-US" sz="3800" dirty="0"/>
              <a:t> on </a:t>
            </a:r>
            <a:r>
              <a:rPr lang="en-US" sz="3800" u="sng" dirty="0"/>
              <a:t>another</a:t>
            </a:r>
            <a:r>
              <a:rPr lang="en-US" sz="3800" dirty="0"/>
              <a:t> </a:t>
            </a:r>
            <a:r>
              <a:rPr lang="en-US" sz="3800" u="sng" dirty="0"/>
              <a:t>planet</a:t>
            </a:r>
            <a:r>
              <a:rPr lang="en-US" sz="3800" dirty="0"/>
              <a:t>.  Instead of listening to his teacher, he </a:t>
            </a:r>
            <a:r>
              <a:rPr lang="en-US" sz="3800" u="sng" dirty="0"/>
              <a:t>day</a:t>
            </a:r>
            <a:r>
              <a:rPr lang="en-US" sz="3800" dirty="0"/>
              <a:t>-</a:t>
            </a:r>
            <a:r>
              <a:rPr lang="en-US" sz="3800" u="sng" dirty="0"/>
              <a:t>dreamed</a:t>
            </a:r>
            <a:r>
              <a:rPr lang="en-US" sz="3800" dirty="0"/>
              <a:t> about </a:t>
            </a:r>
            <a:r>
              <a:rPr lang="en-US" sz="3800" u="sng" dirty="0"/>
              <a:t>going fishing</a:t>
            </a:r>
            <a:r>
              <a:rPr lang="en-US" sz="3800" dirty="0"/>
              <a:t> with his dad.  </a:t>
            </a:r>
            <a:r>
              <a:rPr lang="en-US" sz="3800" dirty="0" smtClean="0"/>
              <a:t>He </a:t>
            </a:r>
            <a:r>
              <a:rPr lang="en-US" sz="3800" u="sng" dirty="0" smtClean="0"/>
              <a:t>thought</a:t>
            </a:r>
            <a:r>
              <a:rPr lang="en-US" sz="3800" dirty="0" smtClean="0"/>
              <a:t> </a:t>
            </a:r>
            <a:r>
              <a:rPr lang="en-US" sz="3800" dirty="0"/>
              <a:t>about the </a:t>
            </a:r>
            <a:r>
              <a:rPr lang="en-US" sz="3800" u="sng" dirty="0"/>
              <a:t>good</a:t>
            </a:r>
            <a:r>
              <a:rPr lang="en-US" sz="3800" dirty="0"/>
              <a:t> </a:t>
            </a:r>
            <a:r>
              <a:rPr lang="en-US" sz="3800" u="sng" dirty="0"/>
              <a:t>old</a:t>
            </a:r>
            <a:r>
              <a:rPr lang="en-US" sz="3800" dirty="0"/>
              <a:t> </a:t>
            </a:r>
            <a:r>
              <a:rPr lang="en-US" sz="3800" u="sng" dirty="0"/>
              <a:t>days</a:t>
            </a:r>
            <a:r>
              <a:rPr lang="en-US" sz="3800" dirty="0"/>
              <a:t>  in kindergarten when recess lasted all day long.</a:t>
            </a:r>
            <a:r>
              <a:rPr lang="en-US" dirty="0" smtClean="0"/>
              <a:t>	</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mtClean="0"/>
              <a:t>Sentence Variety</a:t>
            </a:r>
          </a:p>
        </p:txBody>
      </p:sp>
      <p:sp>
        <p:nvSpPr>
          <p:cNvPr id="15363" name="Rectangle 3"/>
          <p:cNvSpPr>
            <a:spLocks noGrp="1" noChangeArrowheads="1"/>
          </p:cNvSpPr>
          <p:nvPr>
            <p:ph idx="1"/>
          </p:nvPr>
        </p:nvSpPr>
        <p:spPr/>
        <p:txBody>
          <a:bodyPr/>
          <a:lstStyle/>
          <a:p>
            <a:pPr marL="609600" indent="-609600" eaLnBrk="1" hangingPunct="1">
              <a:buFontTx/>
              <a:buAutoNum type="arabicPeriod"/>
            </a:pPr>
            <a:r>
              <a:rPr lang="en-US" dirty="0" smtClean="0"/>
              <a:t>Describing Sentence Structure – </a:t>
            </a:r>
          </a:p>
          <a:p>
            <a:pPr marL="609600" indent="-609600" eaLnBrk="1" hangingPunct="1">
              <a:buFontTx/>
              <a:buNone/>
            </a:pPr>
            <a:endParaRPr lang="en-US" dirty="0" smtClean="0"/>
          </a:p>
          <a:p>
            <a:pPr marL="609600" indent="-609600" eaLnBrk="1" hangingPunct="1">
              <a:buFontTx/>
              <a:buNone/>
            </a:pPr>
            <a:r>
              <a:rPr lang="en-US" dirty="0" smtClean="0"/>
              <a:t>Telegraphic – shorter than 5 words in length</a:t>
            </a:r>
          </a:p>
          <a:p>
            <a:pPr marL="609600" indent="-609600" eaLnBrk="1" hangingPunct="1">
              <a:buFontTx/>
              <a:buNone/>
            </a:pPr>
            <a:r>
              <a:rPr lang="en-US" dirty="0" smtClean="0"/>
              <a:t>Short – approximately 5 words in length</a:t>
            </a:r>
          </a:p>
          <a:p>
            <a:pPr marL="609600" indent="-609600" eaLnBrk="1" hangingPunct="1">
              <a:buFontTx/>
              <a:buNone/>
            </a:pPr>
            <a:r>
              <a:rPr lang="en-US" dirty="0" smtClean="0"/>
              <a:t>Medium – approximately 18 words in length</a:t>
            </a:r>
          </a:p>
          <a:p>
            <a:pPr marL="609600" indent="-609600" eaLnBrk="1" hangingPunct="1">
              <a:buFontTx/>
              <a:buNone/>
            </a:pPr>
            <a:r>
              <a:rPr lang="en-US" dirty="0" smtClean="0"/>
              <a:t>Long and involved – 30+ words in length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371600" y="1066800"/>
            <a:ext cx="7086600" cy="1470025"/>
          </a:xfrm>
        </p:spPr>
        <p:txBody>
          <a:bodyPr>
            <a:normAutofit fontScale="90000"/>
          </a:bodyPr>
          <a:lstStyle/>
          <a:p>
            <a:pPr algn="l"/>
            <a:r>
              <a:rPr lang="en-US" dirty="0" smtClean="0"/>
              <a:t>Take out your advanced syntactical terms and tape your sign to the </a:t>
            </a:r>
            <a:r>
              <a:rPr lang="en-US" dirty="0" err="1" smtClean="0"/>
              <a:t>eno</a:t>
            </a:r>
            <a:r>
              <a:rPr lang="en-US" dirty="0" smtClean="0"/>
              <a:t> board. </a:t>
            </a:r>
            <a:endParaRPr lang="en-US" dirty="0"/>
          </a:p>
        </p:txBody>
      </p:sp>
      <p:sp>
        <p:nvSpPr>
          <p:cNvPr id="5" name="Subtitle 4"/>
          <p:cNvSpPr>
            <a:spLocks noGrp="1"/>
          </p:cNvSpPr>
          <p:nvPr>
            <p:ph type="subTitle" idx="1"/>
          </p:nvPr>
        </p:nvSpPr>
        <p:spPr>
          <a:xfrm>
            <a:off x="1371600" y="2819400"/>
            <a:ext cx="6400800" cy="2819400"/>
          </a:xfrm>
        </p:spPr>
        <p:txBody>
          <a:bodyPr/>
          <a:lstStyle/>
          <a:p>
            <a:r>
              <a:rPr lang="en-US" dirty="0" smtClean="0"/>
              <a:t>Each student needs to:</a:t>
            </a:r>
          </a:p>
          <a:p>
            <a:pPr marL="514350" indent="-514350">
              <a:buAutoNum type="arabicPeriod"/>
            </a:pPr>
            <a:r>
              <a:rPr lang="en-US" dirty="0" smtClean="0"/>
              <a:t>Define their term for the class.</a:t>
            </a:r>
          </a:p>
          <a:p>
            <a:pPr marL="514350" indent="-514350">
              <a:buAutoNum type="arabicPeriod"/>
            </a:pPr>
            <a:r>
              <a:rPr lang="en-US" dirty="0" smtClean="0"/>
              <a:t>Explain their example.</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eaLnBrk="1" hangingPunct="1"/>
            <a:r>
              <a:rPr lang="en-US" sz="3800" smtClean="0"/>
              <a:t>How do syntactical techniques support meaning?</a:t>
            </a:r>
          </a:p>
        </p:txBody>
      </p:sp>
      <p:sp>
        <p:nvSpPr>
          <p:cNvPr id="16387" name="Rectangle 3"/>
          <p:cNvSpPr>
            <a:spLocks noGrp="1" noChangeArrowheads="1"/>
          </p:cNvSpPr>
          <p:nvPr>
            <p:ph idx="1"/>
          </p:nvPr>
        </p:nvSpPr>
        <p:spPr/>
        <p:txBody>
          <a:bodyPr>
            <a:normAutofit lnSpcReduction="10000"/>
          </a:bodyPr>
          <a:lstStyle/>
          <a:p>
            <a:pPr eaLnBrk="1" hangingPunct="1">
              <a:buFont typeface="Wingdings" pitchFamily="-107" charset="2"/>
              <a:buNone/>
            </a:pPr>
            <a:r>
              <a:rPr lang="en-US" dirty="0" smtClean="0"/>
              <a:t>“Next morning when the </a:t>
            </a:r>
            <a:r>
              <a:rPr lang="en-US" u="sng" dirty="0" smtClean="0"/>
              <a:t>first light</a:t>
            </a:r>
            <a:r>
              <a:rPr lang="en-US" dirty="0" smtClean="0"/>
              <a:t> came into the sky and the </a:t>
            </a:r>
            <a:r>
              <a:rPr lang="en-US" u="sng" dirty="0" smtClean="0"/>
              <a:t>sparrows</a:t>
            </a:r>
            <a:r>
              <a:rPr lang="en-US" dirty="0" smtClean="0"/>
              <a:t> stirred in the trees, when the </a:t>
            </a:r>
            <a:r>
              <a:rPr lang="en-US" u="sng" dirty="0" smtClean="0"/>
              <a:t>cows</a:t>
            </a:r>
            <a:r>
              <a:rPr lang="en-US" dirty="0" smtClean="0"/>
              <a:t> rattled their chains and the </a:t>
            </a:r>
            <a:r>
              <a:rPr lang="en-US" u="sng" dirty="0" smtClean="0"/>
              <a:t>rooster </a:t>
            </a:r>
            <a:r>
              <a:rPr lang="en-US" dirty="0" smtClean="0"/>
              <a:t>crowed and the early </a:t>
            </a:r>
            <a:r>
              <a:rPr lang="en-US" u="sng" dirty="0" smtClean="0"/>
              <a:t>automobiles</a:t>
            </a:r>
            <a:r>
              <a:rPr lang="en-US" dirty="0" smtClean="0"/>
              <a:t> went whispering along the road, </a:t>
            </a:r>
            <a:r>
              <a:rPr lang="en-US" u="sng" dirty="0" smtClean="0"/>
              <a:t>Wilbur</a:t>
            </a:r>
            <a:r>
              <a:rPr lang="en-US" dirty="0" smtClean="0"/>
              <a:t> awoke and looked for Charlotte.”</a:t>
            </a:r>
          </a:p>
          <a:p>
            <a:pPr eaLnBrk="1" hangingPunct="1">
              <a:buFontTx/>
              <a:buChar char="-"/>
            </a:pPr>
            <a:r>
              <a:rPr lang="en-US" dirty="0" smtClean="0"/>
              <a:t>E.B. White</a:t>
            </a:r>
          </a:p>
          <a:p>
            <a:pPr eaLnBrk="1" hangingPunct="1">
              <a:buFontTx/>
              <a:buChar char="-"/>
            </a:pPr>
            <a:endParaRPr lang="en-US" dirty="0"/>
          </a:p>
          <a:p>
            <a:pPr eaLnBrk="1" hangingPunct="1">
              <a:buNone/>
            </a:pPr>
            <a:r>
              <a:rPr lang="en-US" dirty="0" smtClean="0"/>
              <a:t>(page 4? in your course pack)</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US" sz="2700" smtClean="0"/>
              <a:t>Emphasis is forgotten by the time the reader reaches the end of the sentence.</a:t>
            </a:r>
          </a:p>
        </p:txBody>
      </p:sp>
      <p:sp>
        <p:nvSpPr>
          <p:cNvPr id="18435" name="Rectangle 3"/>
          <p:cNvSpPr>
            <a:spLocks noGrp="1" noChangeArrowheads="1"/>
          </p:cNvSpPr>
          <p:nvPr>
            <p:ph idx="1"/>
          </p:nvPr>
        </p:nvSpPr>
        <p:spPr/>
        <p:txBody>
          <a:bodyPr/>
          <a:lstStyle/>
          <a:p>
            <a:pPr eaLnBrk="1" hangingPunct="1">
              <a:buFont typeface="Wingdings" pitchFamily="-107" charset="2"/>
              <a:buNone/>
            </a:pPr>
            <a:r>
              <a:rPr lang="en-US" dirty="0" smtClean="0"/>
              <a:t>Wilbur awoke and looked for Charlotte when the first light came into the sky and the sparrows stirred in the trees, when the cows rattled their chains and the rooster crowed and the early automobiles went whispering along the road.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sz="3200" dirty="0" smtClean="0"/>
              <a:t>“I See You Never” by Ray Bradbury</a:t>
            </a:r>
            <a:endParaRPr lang="en-US" sz="3200" dirty="0"/>
          </a:p>
        </p:txBody>
      </p:sp>
      <p:sp>
        <p:nvSpPr>
          <p:cNvPr id="3" name="Content Placeholder 2"/>
          <p:cNvSpPr>
            <a:spLocks noGrp="1"/>
          </p:cNvSpPr>
          <p:nvPr>
            <p:ph idx="1"/>
          </p:nvPr>
        </p:nvSpPr>
        <p:spPr>
          <a:xfrm>
            <a:off x="609600" y="1066800"/>
            <a:ext cx="8534400" cy="5334000"/>
          </a:xfrm>
        </p:spPr>
        <p:txBody>
          <a:bodyPr>
            <a:normAutofit fontScale="92500" lnSpcReduction="20000"/>
          </a:bodyPr>
          <a:lstStyle/>
          <a:p>
            <a:pPr>
              <a:buNone/>
            </a:pPr>
            <a:r>
              <a:rPr lang="en-US" dirty="0"/>
              <a:t>She remembered a visit she had once made to some Mexican border towns—the hot days, the endless crickets leaping and falling or lying dead and brittle like the small cigars in the shop windows’ and the canals taking river water out to the farms, the dirt roads, the scorched fields, the little adobe houses, the bleached clothes, the eroded landscape.  She remembered the silent towns, the warm beer, the hot, thick foods each day.  She remembered the slow, dragging horses and the parched jack rabbits on the road.  She remembered the iron mountains and the dusty valleys and the ocean beaches that spread hundreds of miles with no sound but the waves—no cars, no buildings, no nothing.</a:t>
            </a:r>
          </a:p>
          <a:p>
            <a:pPr>
              <a:buNone/>
            </a:pP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282</TotalTime>
  <Words>624</Words>
  <Application>Microsoft Office PowerPoint</Application>
  <PresentationFormat>On-screen Show (4:3)</PresentationFormat>
  <Paragraphs>72</Paragraphs>
  <Slides>12</Slides>
  <Notes>6</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Solstice</vt:lpstr>
      <vt:lpstr>“Do Now” – Read “The Secret Sharer” exemplar.  Keep in mind that the revision of this analysis would have gotten a 9+.</vt:lpstr>
      <vt:lpstr>Mcteague Feedback</vt:lpstr>
      <vt:lpstr>Finishing tone passages</vt:lpstr>
      <vt:lpstr>Now it is your turn…</vt:lpstr>
      <vt:lpstr>Sentence Variety</vt:lpstr>
      <vt:lpstr>Take out your advanced syntactical terms and tape your sign to the eno board. </vt:lpstr>
      <vt:lpstr>How do syntactical techniques support meaning?</vt:lpstr>
      <vt:lpstr>Emphasis is forgotten by the time the reader reaches the end of the sentence.</vt:lpstr>
      <vt:lpstr>“I See You Never” by Ray Bradbury</vt:lpstr>
      <vt:lpstr>On your own…</vt:lpstr>
      <vt:lpstr>A LOOK AT CREATING PACING WITH SYNTAX </vt:lpstr>
      <vt:lpstr>Homework</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cwilkes</dc:creator>
  <cp:lastModifiedBy>cwilkes</cp:lastModifiedBy>
  <cp:revision>30</cp:revision>
  <dcterms:created xsi:type="dcterms:W3CDTF">2010-09-16T02:00:13Z</dcterms:created>
  <dcterms:modified xsi:type="dcterms:W3CDTF">2010-09-16T14:52:14Z</dcterms:modified>
</cp:coreProperties>
</file>