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62" r:id="rId4"/>
    <p:sldId id="265" r:id="rId5"/>
    <p:sldId id="266" r:id="rId6"/>
    <p:sldId id="259" r:id="rId7"/>
    <p:sldId id="271" r:id="rId8"/>
    <p:sldId id="268" r:id="rId9"/>
    <p:sldId id="272" r:id="rId10"/>
    <p:sldId id="273" r:id="rId11"/>
    <p:sldId id="274" r:id="rId12"/>
    <p:sldId id="278" r:id="rId13"/>
    <p:sldId id="261" r:id="rId14"/>
    <p:sldId id="279" r:id="rId15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0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0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0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0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1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35B466FF-F50E-47DA-89EC-8F1F060150E6}" type="datetime1">
              <a:rPr lang="en-US"/>
              <a:pPr/>
              <a:t>9/20/2010</a:t>
            </a:fld>
            <a:endParaRPr lang="en-US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9C589193-2B22-44B2-B067-3BF4422D894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3CFDAD-4ED8-4C4F-B974-8CFD826BF380}" type="datetimeFigureOut">
              <a:rPr lang="en-US" smtClean="0"/>
              <a:pPr/>
              <a:t>9/20/2010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6425"/>
            <a:ext cx="548640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BE5A0-130C-44C8-860B-9C2E633C92F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20m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BE5A0-130C-44C8-860B-9C2E633C92F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15m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BE5A0-130C-44C8-860B-9C2E633C92F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BE5A0-130C-44C8-860B-9C2E633C92FA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40" charset="0"/>
                <a:ea typeface="+mn-ea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>
                  <a:latin typeface="Times New Roman" pitchFamily="40" charset="0"/>
                  <a:ea typeface="+mn-ea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>
                  <a:latin typeface="Times New Roman" pitchFamily="40" charset="0"/>
                  <a:ea typeface="+mn-ea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-107" charset="0"/>
                  <a:ea typeface="+mn-ea"/>
                </a:endParaRPr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>
                  <a:latin typeface="Times New Roman" pitchFamily="40" charset="0"/>
                  <a:ea typeface="+mn-ea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-107" charset="0"/>
                  <a:ea typeface="+mn-ea"/>
                </a:endParaRPr>
              </a:p>
            </p:txBody>
          </p:sp>
        </p:grpSp>
      </p:grpSp>
      <p:sp>
        <p:nvSpPr>
          <p:cNvPr id="5131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-107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6947BC-C290-4F95-9605-38B4857CA7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B0551E-A190-405D-BDAA-511633F2B6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185C27-D7B3-4D9B-99CF-CC8EA3670E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F385D8-44C8-42B7-B888-36A99E4287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7AF902-0931-4121-ABFC-ED57E9058B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20EADA-781B-46B9-BFBA-5F7BB51F2A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0C6059-23B5-4441-9C0A-02FC9C2547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75A755-0676-4367-8097-04A0CFA486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2E436A-C2FC-4778-A11A-6302201B3B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173989-7D97-43BE-8C21-7CEE777D37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BAF387-3560-4F58-ADE2-9E5E252A60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4099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40" charset="0"/>
                <a:ea typeface="+mn-ea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4101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>
                  <a:latin typeface="Times New Roman" pitchFamily="40" charset="0"/>
                  <a:ea typeface="+mn-ea"/>
                </a:endParaRPr>
              </a:p>
            </p:txBody>
          </p:sp>
          <p:sp>
            <p:nvSpPr>
              <p:cNvPr id="4102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-107" charset="0"/>
                  <a:ea typeface="+mn-ea"/>
                </a:endParaRPr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pitchFamily="40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pitchFamily="40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46E9944B-96E8-4747-9CCA-DBBFC781911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-107" charset="0"/>
              <a:ea typeface="+mn-e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7" r:id="rId2"/>
    <p:sldLayoutId id="2147483706" r:id="rId3"/>
    <p:sldLayoutId id="2147483705" r:id="rId4"/>
    <p:sldLayoutId id="2147483704" r:id="rId5"/>
    <p:sldLayoutId id="2147483703" r:id="rId6"/>
    <p:sldLayoutId id="2147483702" r:id="rId7"/>
    <p:sldLayoutId id="2147483701" r:id="rId8"/>
    <p:sldLayoutId id="2147483700" r:id="rId9"/>
    <p:sldLayoutId id="2147483699" r:id="rId10"/>
    <p:sldLayoutId id="2147483698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ＭＳ Ｐゴシック" pitchFamily="-107" charset="-128"/>
          <a:cs typeface="ＭＳ Ｐゴシック" pitchFamily="-107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-107" charset="0"/>
          <a:ea typeface="ＭＳ Ｐゴシック" pitchFamily="-107" charset="-128"/>
          <a:cs typeface="ＭＳ Ｐゴシック" pitchFamily="-107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-107" charset="0"/>
          <a:ea typeface="ＭＳ Ｐゴシック" pitchFamily="-107" charset="-128"/>
          <a:cs typeface="ＭＳ Ｐゴシック" pitchFamily="-107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-107" charset="0"/>
          <a:ea typeface="ＭＳ Ｐゴシック" pitchFamily="-107" charset="-128"/>
          <a:cs typeface="ＭＳ Ｐゴシック" pitchFamily="-107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-107" charset="0"/>
          <a:ea typeface="ＭＳ Ｐゴシック" pitchFamily="-107" charset="-128"/>
          <a:cs typeface="ＭＳ Ｐゴシック" pitchFamily="-107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-107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-107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-107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-107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30" charset="2"/>
        <a:buChar char="n"/>
        <a:defRPr sz="2800">
          <a:solidFill>
            <a:schemeClr val="tx1"/>
          </a:solidFill>
          <a:latin typeface="+mn-lt"/>
          <a:ea typeface="ＭＳ Ｐゴシック" pitchFamily="-107" charset="-128"/>
          <a:cs typeface="ＭＳ Ｐゴシック" pitchFamily="-107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30" charset="2"/>
        <a:buChar char="n"/>
        <a:defRPr sz="2600">
          <a:solidFill>
            <a:schemeClr val="tx1"/>
          </a:solidFill>
          <a:latin typeface="+mn-lt"/>
          <a:ea typeface="ＭＳ Ｐゴシック" pitchFamily="-107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30" charset="2"/>
        <a:buChar char="n"/>
        <a:defRPr sz="2300">
          <a:solidFill>
            <a:schemeClr val="tx1"/>
          </a:solidFill>
          <a:latin typeface="+mn-lt"/>
          <a:ea typeface="ＭＳ Ｐゴシック" pitchFamily="-107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30" charset="2"/>
        <a:buChar char="§"/>
        <a:defRPr sz="2000">
          <a:solidFill>
            <a:schemeClr val="tx1"/>
          </a:solidFill>
          <a:latin typeface="+mn-lt"/>
          <a:ea typeface="ＭＳ Ｐゴシック" pitchFamily="-107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30" charset="2"/>
        <a:buChar char="§"/>
        <a:defRPr sz="2000">
          <a:solidFill>
            <a:schemeClr val="tx1"/>
          </a:solidFill>
          <a:latin typeface="+mn-lt"/>
          <a:ea typeface="ＭＳ Ｐゴシック" pitchFamily="-107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-107" charset="2"/>
        <a:buChar char="§"/>
        <a:defRPr sz="2000">
          <a:solidFill>
            <a:schemeClr val="tx1"/>
          </a:solidFill>
          <a:latin typeface="+mn-lt"/>
          <a:ea typeface="ＭＳ Ｐゴシック" pitchFamily="-107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-107" charset="2"/>
        <a:buChar char="§"/>
        <a:defRPr sz="2000">
          <a:solidFill>
            <a:schemeClr val="tx1"/>
          </a:solidFill>
          <a:latin typeface="+mn-lt"/>
          <a:ea typeface="ＭＳ Ｐゴシック" pitchFamily="-107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-107" charset="2"/>
        <a:buChar char="§"/>
        <a:defRPr sz="2000">
          <a:solidFill>
            <a:schemeClr val="tx1"/>
          </a:solidFill>
          <a:latin typeface="+mn-lt"/>
          <a:ea typeface="ＭＳ Ｐゴシック" pitchFamily="-107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-107" charset="2"/>
        <a:buChar char="§"/>
        <a:defRPr sz="2000">
          <a:solidFill>
            <a:schemeClr val="tx1"/>
          </a:solidFill>
          <a:latin typeface="+mn-lt"/>
          <a:ea typeface="ＭＳ Ｐゴシック" pitchFamily="-107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30" charset="-128"/>
              </a:rPr>
              <a:t>9/20</a:t>
            </a:r>
            <a:br>
              <a:rPr lang="en-US" dirty="0" smtClean="0">
                <a:ea typeface="ＭＳ Ｐゴシック" pitchFamily="30" charset="-128"/>
              </a:rPr>
            </a:br>
            <a:r>
              <a:rPr lang="en-US" dirty="0" smtClean="0">
                <a:ea typeface="ＭＳ Ｐゴシック" pitchFamily="30" charset="-128"/>
              </a:rPr>
              <a:t>Do Now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buFont typeface="Wingdings" pitchFamily="30" charset="2"/>
              <a:buNone/>
            </a:pPr>
            <a:r>
              <a:rPr lang="en-US" dirty="0" smtClean="0">
                <a:ea typeface="ＭＳ Ｐゴシック" pitchFamily="30" charset="-128"/>
              </a:rPr>
              <a:t>Take out your folktale and share it with someone at your table.  After, I will ask for volunteers to share in front of the whole class.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0" charset="-128"/>
              </a:rPr>
              <a:t>With the Quotation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30" charset="2"/>
              <a:buNone/>
            </a:pPr>
            <a:r>
              <a:rPr lang="en-US" sz="2200" smtClean="0">
                <a:ea typeface="ＭＳ Ｐゴシック" pitchFamily="30" charset="-128"/>
              </a:rPr>
              <a:t>	</a:t>
            </a:r>
            <a:r>
              <a:rPr lang="en-US" sz="2100" smtClean="0">
                <a:ea typeface="ＭＳ Ｐゴシック" pitchFamily="30" charset="-128"/>
              </a:rPr>
              <a:t>Proverbs are a very significant aspect of communication in the Ibo society of Chinua Achebe's </a:t>
            </a:r>
            <a:r>
              <a:rPr lang="en-US" sz="2100" i="1" smtClean="0">
                <a:ea typeface="ＭＳ Ｐゴシック" pitchFamily="30" charset="-128"/>
              </a:rPr>
              <a:t>Things Fall Apart</a:t>
            </a:r>
            <a:r>
              <a:rPr lang="en-US" sz="2100" smtClean="0">
                <a:ea typeface="ＭＳ Ｐゴシック" pitchFamily="30" charset="-128"/>
              </a:rPr>
              <a:t>. </a:t>
            </a:r>
            <a:r>
              <a:rPr lang="en-US" sz="2100" smtClean="0">
                <a:solidFill>
                  <a:srgbClr val="0000FF"/>
                </a:solidFill>
                <a:ea typeface="ＭＳ Ｐゴシック" pitchFamily="30" charset="-128"/>
              </a:rPr>
              <a:t>Achebe informs us in the very beginning of the text that when communicating, members of the clan prefer to use proverbs, or wise sayings, to help express their thoughts. </a:t>
            </a:r>
            <a:r>
              <a:rPr lang="en-US" sz="2100" smtClean="0">
                <a:solidFill>
                  <a:srgbClr val="FF0000"/>
                </a:solidFill>
                <a:ea typeface="ＭＳ Ｐゴシック" pitchFamily="30" charset="-128"/>
              </a:rPr>
              <a:t>“Among the Ibo the art of conversation is regarded very highly, and proverbs are the palm-oil with which words are eaten” (7). </a:t>
            </a:r>
            <a:r>
              <a:rPr lang="en-US" sz="2100" smtClean="0">
                <a:solidFill>
                  <a:schemeClr val="bg2"/>
                </a:solidFill>
                <a:ea typeface="ＭＳ Ｐゴシック" pitchFamily="30" charset="-128"/>
              </a:rPr>
              <a:t>Because communication is so highly regarded, proverbs become an effective way for people to articulate their thoughts in a manner which allows them to use common knowledge and ideas without insulting clansmen. Everyone knows the meaning of the proverbs, so one clansman can give criticism to another, by using a proverb, without personally attacking his friend.  </a:t>
            </a:r>
            <a:r>
              <a:rPr lang="en-US" sz="2100" smtClean="0">
                <a:solidFill>
                  <a:srgbClr val="FF0000"/>
                </a:solidFill>
                <a:ea typeface="ＭＳ Ｐゴシック" pitchFamily="30" charset="-128"/>
              </a:rPr>
              <a:t>The metaphor of palm-oil illustrates how these proverbs ensure that one’s ideas are “eaten” smoothly.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0" charset="-128"/>
              </a:rPr>
              <a:t>Partner Work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0" charset="-128"/>
              </a:rPr>
              <a:t>Get together with your partner</a:t>
            </a:r>
          </a:p>
          <a:p>
            <a:pPr eaLnBrk="1" hangingPunct="1"/>
            <a:r>
              <a:rPr lang="en-US" smtClean="0">
                <a:ea typeface="ＭＳ Ｐゴシック" pitchFamily="30" charset="-128"/>
              </a:rPr>
              <a:t>Read each other your paragraphs</a:t>
            </a:r>
          </a:p>
          <a:p>
            <a:pPr eaLnBrk="1" hangingPunct="1"/>
            <a:r>
              <a:rPr lang="en-US" smtClean="0">
                <a:ea typeface="ＭＳ Ｐゴシック" pitchFamily="30" charset="-128"/>
              </a:rPr>
              <a:t>Was there any additional information you did not consider that your partner did?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Charting Change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14400" y="1600201"/>
          <a:ext cx="7772400" cy="4648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3100"/>
                <a:gridCol w="1943100"/>
                <a:gridCol w="1943100"/>
                <a:gridCol w="1943100"/>
              </a:tblGrid>
              <a:tr h="404948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4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accent4"/>
                          </a:solidFill>
                        </a:rPr>
                        <a:t>Okonkwo</a:t>
                      </a:r>
                      <a:endParaRPr lang="en-US" dirty="0">
                        <a:solidFill>
                          <a:schemeClr val="accent4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accent4"/>
                          </a:solidFill>
                        </a:rPr>
                        <a:t>Obierika</a:t>
                      </a:r>
                      <a:endParaRPr lang="en-US" dirty="0">
                        <a:solidFill>
                          <a:schemeClr val="accent4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accent4"/>
                          </a:solidFill>
                        </a:rPr>
                        <a:t>Nwoye</a:t>
                      </a:r>
                      <a:endParaRPr lang="en-US" dirty="0">
                        <a:solidFill>
                          <a:schemeClr val="accent4"/>
                        </a:solidFill>
                      </a:endParaRPr>
                    </a:p>
                  </a:txBody>
                  <a:tcPr/>
                </a:tc>
              </a:tr>
              <a:tr h="1414417">
                <a:tc>
                  <a:txBody>
                    <a:bodyPr/>
                    <a:lstStyle/>
                    <a:p>
                      <a:pPr eaLnBrk="1" hangingPunct="1"/>
                      <a:r>
                        <a:rPr lang="en-US" dirty="0" smtClean="0">
                          <a:solidFill>
                            <a:schemeClr val="accent4"/>
                          </a:solidFill>
                          <a:ea typeface="ＭＳ Ｐゴシック" pitchFamily="30" charset="-128"/>
                        </a:rPr>
                        <a:t>How were they at the beginning?  </a:t>
                      </a:r>
                    </a:p>
                    <a:p>
                      <a:endParaRPr lang="en-US" dirty="0">
                        <a:solidFill>
                          <a:schemeClr val="accent4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4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accent4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4"/>
                        </a:solidFill>
                      </a:endParaRPr>
                    </a:p>
                  </a:txBody>
                  <a:tcPr/>
                </a:tc>
              </a:tr>
              <a:tr h="1414417">
                <a:tc>
                  <a:txBody>
                    <a:bodyPr/>
                    <a:lstStyle/>
                    <a:p>
                      <a:pPr eaLnBrk="1" hangingPunct="1"/>
                      <a:r>
                        <a:rPr lang="en-US" dirty="0" smtClean="0">
                          <a:ea typeface="ＭＳ Ｐゴシック" pitchFamily="30" charset="-128"/>
                        </a:rPr>
                        <a:t>When did they start to change?  Turning point?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414417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ea typeface="ＭＳ Ｐゴシック" pitchFamily="30" charset="-128"/>
                        </a:rPr>
                        <a:t>How are they now?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77813"/>
            <a:ext cx="7772400" cy="788987"/>
          </a:xfrm>
        </p:spPr>
        <p:txBody>
          <a:bodyPr/>
          <a:lstStyle/>
          <a:p>
            <a:pPr eaLnBrk="1" hangingPunct="1"/>
            <a:r>
              <a:rPr lang="en-US" smtClean="0">
                <a:ea typeface="ＭＳ Ｐゴシック" pitchFamily="30" charset="-128"/>
              </a:rPr>
              <a:t>Homework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143000"/>
            <a:ext cx="7772400" cy="4530725"/>
          </a:xfrm>
        </p:spPr>
        <p:txBody>
          <a:bodyPr/>
          <a:lstStyle/>
          <a:p>
            <a:pPr marL="514350" indent="-514350" eaLnBrk="1" hangingPunct="1">
              <a:buFont typeface="Wingdings" pitchFamily="30" charset="2"/>
              <a:buAutoNum type="arabicPeriod"/>
            </a:pPr>
            <a:r>
              <a:rPr lang="en-US" dirty="0" smtClean="0">
                <a:ea typeface="ＭＳ Ｐゴシック" pitchFamily="30" charset="-128"/>
              </a:rPr>
              <a:t>Reader Response Paper:</a:t>
            </a:r>
          </a:p>
          <a:p>
            <a:pPr marL="514350" indent="-514350" eaLnBrk="1" hangingPunct="1">
              <a:buNone/>
            </a:pPr>
            <a:r>
              <a:rPr lang="en-US" dirty="0" smtClean="0">
                <a:ea typeface="ＭＳ Ｐゴシック" pitchFamily="30" charset="-128"/>
              </a:rPr>
              <a:t>How has the arrival of the missionaries changed and/or impacted the Ibo way of life?  Please reference specific and relevant characters and details when answering.</a:t>
            </a:r>
          </a:p>
          <a:p>
            <a:pPr eaLnBrk="1" hangingPunct="1">
              <a:buNone/>
            </a:pPr>
            <a:r>
              <a:rPr lang="en-US" dirty="0" smtClean="0">
                <a:ea typeface="ＭＳ Ｐゴシック" pitchFamily="30" charset="-128"/>
              </a:rPr>
              <a:t>2. TFA vocabulary list 2 paragraph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77813"/>
            <a:ext cx="7772400" cy="788987"/>
          </a:xfrm>
        </p:spPr>
        <p:txBody>
          <a:bodyPr/>
          <a:lstStyle/>
          <a:p>
            <a:pPr eaLnBrk="1" hangingPunct="1"/>
            <a:r>
              <a:rPr lang="en-US" smtClean="0">
                <a:ea typeface="ＭＳ Ｐゴシック" pitchFamily="30" charset="-128"/>
              </a:rPr>
              <a:t>Homework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143000"/>
            <a:ext cx="7772400" cy="4530725"/>
          </a:xfrm>
        </p:spPr>
        <p:txBody>
          <a:bodyPr/>
          <a:lstStyle/>
          <a:p>
            <a:pPr marL="514350" indent="-514350" eaLnBrk="1" hangingPunct="1">
              <a:buFont typeface="Wingdings" pitchFamily="30" charset="2"/>
              <a:buAutoNum type="arabicPeriod"/>
            </a:pPr>
            <a:r>
              <a:rPr lang="en-US" dirty="0" smtClean="0">
                <a:ea typeface="ＭＳ Ｐゴシック" pitchFamily="30" charset="-128"/>
              </a:rPr>
              <a:t>Reader Response Paper:</a:t>
            </a:r>
          </a:p>
          <a:p>
            <a:pPr marL="514350" indent="-514350" eaLnBrk="1" hangingPunct="1">
              <a:buNone/>
            </a:pPr>
            <a:r>
              <a:rPr lang="en-US" dirty="0" smtClean="0">
                <a:ea typeface="ＭＳ Ｐゴシック" pitchFamily="30" charset="-128"/>
              </a:rPr>
              <a:t>How has the arrival of the missionaries changed and/or impacted the Ibo way of life?  Please reference specific and relevant characters and details when answering.</a:t>
            </a:r>
          </a:p>
          <a:p>
            <a:pPr eaLnBrk="1" hangingPunct="1">
              <a:buNone/>
            </a:pPr>
            <a:r>
              <a:rPr lang="en-US" dirty="0" smtClean="0">
                <a:ea typeface="ＭＳ Ｐゴシック" pitchFamily="30" charset="-128"/>
              </a:rPr>
              <a:t>2. TFA vocabulary list 2 paragraph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0" charset="-128"/>
              </a:rPr>
              <a:t>Goals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0" charset="-128"/>
              </a:rPr>
              <a:t>To understand the issues with first contact between European colonists and African clansmen</a:t>
            </a:r>
          </a:p>
          <a:p>
            <a:pPr eaLnBrk="1" hangingPunct="1"/>
            <a:r>
              <a:rPr lang="en-US" smtClean="0">
                <a:ea typeface="ＭＳ Ｐゴシック" pitchFamily="30" charset="-128"/>
              </a:rPr>
              <a:t>To identify the difference between a strong quotation and a weak quotation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0" charset="-128"/>
              </a:rPr>
              <a:t>Choosing Quotations</a:t>
            </a:r>
          </a:p>
        </p:txBody>
      </p:sp>
      <p:sp>
        <p:nvSpPr>
          <p:cNvPr id="17411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600200"/>
            <a:ext cx="8229600" cy="4530725"/>
          </a:xfrm>
        </p:spPr>
        <p:txBody>
          <a:bodyPr/>
          <a:lstStyle/>
          <a:p>
            <a:pPr eaLnBrk="1" hangingPunct="1"/>
            <a:r>
              <a:rPr lang="en-US" sz="2400" smtClean="0">
                <a:ea typeface="ＭＳ Ｐゴシック" pitchFamily="30" charset="-128"/>
              </a:rPr>
              <a:t>Use quotations to serve as examples of your main points and observations.</a:t>
            </a:r>
          </a:p>
          <a:p>
            <a:pPr eaLnBrk="1" hangingPunct="1"/>
            <a:r>
              <a:rPr lang="en-US" sz="2400" smtClean="0">
                <a:ea typeface="ＭＳ Ｐゴシック" pitchFamily="30" charset="-128"/>
              </a:rPr>
              <a:t>Remember that a quotation by itself has little significance. It needs your commentary to provide context and meaning. In general, your commentary on anything you quote should be longer than the quotation itself.</a:t>
            </a:r>
          </a:p>
          <a:p>
            <a:pPr eaLnBrk="1" hangingPunct="1"/>
            <a:r>
              <a:rPr lang="en-US" sz="2400" smtClean="0">
                <a:ea typeface="ＭＳ Ｐゴシック" pitchFamily="30" charset="-128"/>
              </a:rPr>
              <a:t>Choose only important material that effectively supports your point.</a:t>
            </a:r>
          </a:p>
          <a:p>
            <a:pPr eaLnBrk="1" hangingPunct="1"/>
            <a:endParaRPr lang="en-US" sz="2400" smtClean="0">
              <a:ea typeface="ＭＳ Ｐゴシック" pitchFamily="3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0" charset="-128"/>
              </a:rPr>
              <a:t>Good Quotation</a:t>
            </a:r>
          </a:p>
        </p:txBody>
      </p:sp>
      <p:sp>
        <p:nvSpPr>
          <p:cNvPr id="18435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30" charset="2"/>
              <a:buNone/>
            </a:pPr>
            <a:r>
              <a:rPr lang="en-US" smtClean="0">
                <a:ea typeface="ＭＳ Ｐゴシック" pitchFamily="30" charset="-128"/>
              </a:rPr>
              <a:t>When a man shows that he is a strong warrior and fighter, he gains the respect of many.  “Okonkwo was well known throughout the nine villages and even beyond.  His fame rested on solid personal achievements.  As a young man of eighteen he had brought honor to his village by throwing Amalinze the Cat” (3).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0" charset="-128"/>
              </a:rPr>
              <a:t>Effective transitions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30" charset="2"/>
              <a:buNone/>
            </a:pPr>
            <a:r>
              <a:rPr lang="en-US" smtClean="0">
                <a:ea typeface="ＭＳ Ｐゴシック" pitchFamily="30" charset="-128"/>
              </a:rPr>
              <a:t>Another thing that is considered masculine is growing yams.  Achebe clearly says, “Yam, the king of crops, was a man’s crop” (23).</a:t>
            </a:r>
          </a:p>
          <a:p>
            <a:pPr eaLnBrk="1" hangingPunct="1">
              <a:buFont typeface="Wingdings" pitchFamily="30" charset="2"/>
              <a:buNone/>
            </a:pPr>
            <a:endParaRPr lang="en-US" smtClean="0">
              <a:ea typeface="ＭＳ Ｐゴシック" pitchFamily="30" charset="-128"/>
            </a:endParaRPr>
          </a:p>
          <a:p>
            <a:pPr eaLnBrk="1" hangingPunct="1">
              <a:buFont typeface="Wingdings" pitchFamily="30" charset="2"/>
              <a:buNone/>
            </a:pPr>
            <a:endParaRPr lang="en-US" smtClean="0">
              <a:ea typeface="ＭＳ Ｐゴシック" pitchFamily="30" charset="-128"/>
            </a:endParaRPr>
          </a:p>
          <a:p>
            <a:pPr eaLnBrk="1" hangingPunct="1">
              <a:buFont typeface="Wingdings" pitchFamily="30" charset="2"/>
              <a:buNone/>
            </a:pPr>
            <a:endParaRPr lang="en-US" smtClean="0">
              <a:ea typeface="ＭＳ Ｐゴシック" pitchFamily="3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ea typeface="ＭＳ Ｐゴシック" pitchFamily="30" charset="-128"/>
              </a:rPr>
              <a:t>Colloquialisms – language used in ordinary or familiar conversations.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30" charset="2"/>
              <a:buNone/>
            </a:pPr>
            <a:r>
              <a:rPr lang="en-US" smtClean="0">
                <a:ea typeface="ＭＳ Ｐゴシック" pitchFamily="30" charset="-128"/>
              </a:rPr>
              <a:t>“…got shut down.”</a:t>
            </a:r>
          </a:p>
          <a:p>
            <a:pPr eaLnBrk="1" hangingPunct="1">
              <a:buFont typeface="Wingdings" pitchFamily="30" charset="2"/>
              <a:buNone/>
            </a:pPr>
            <a:r>
              <a:rPr lang="en-US" smtClean="0">
                <a:ea typeface="ＭＳ Ｐゴシック" pitchFamily="30" charset="-128"/>
              </a:rPr>
              <a:t>“a macho guy”</a:t>
            </a:r>
          </a:p>
          <a:p>
            <a:pPr eaLnBrk="1" hangingPunct="1">
              <a:buFont typeface="Wingdings" pitchFamily="30" charset="2"/>
              <a:buNone/>
            </a:pPr>
            <a:endParaRPr lang="en-US" smtClean="0">
              <a:ea typeface="ＭＳ Ｐゴシック" pitchFamily="30" charset="-128"/>
            </a:endParaRPr>
          </a:p>
          <a:p>
            <a:pPr eaLnBrk="1" hangingPunct="1">
              <a:buFont typeface="Wingdings" pitchFamily="30" charset="2"/>
              <a:buNone/>
            </a:pPr>
            <a:r>
              <a:rPr lang="en-US" smtClean="0">
                <a:ea typeface="ＭＳ Ｐゴシック" pitchFamily="30" charset="-128"/>
              </a:rPr>
              <a:t>Other colloquial words &amp; phrases include:</a:t>
            </a:r>
          </a:p>
          <a:p>
            <a:pPr eaLnBrk="1" hangingPunct="1">
              <a:buFont typeface="Wingdings" pitchFamily="30" charset="2"/>
              <a:buNone/>
            </a:pPr>
            <a:r>
              <a:rPr lang="en-US" smtClean="0">
                <a:ea typeface="ＭＳ Ｐゴシック" pitchFamily="30" charset="-128"/>
              </a:rPr>
              <a:t>y'all</a:t>
            </a:r>
          </a:p>
          <a:p>
            <a:pPr eaLnBrk="1" hangingPunct="1">
              <a:buFont typeface="Wingdings" pitchFamily="30" charset="2"/>
              <a:buNone/>
            </a:pPr>
            <a:r>
              <a:rPr lang="en-US" smtClean="0">
                <a:ea typeface="ＭＳ Ｐゴシック" pitchFamily="30" charset="-128"/>
              </a:rPr>
              <a:t>gonna</a:t>
            </a:r>
          </a:p>
          <a:p>
            <a:pPr eaLnBrk="1" hangingPunct="1">
              <a:buFont typeface="Wingdings" pitchFamily="30" charset="2"/>
              <a:buNone/>
            </a:pPr>
            <a:r>
              <a:rPr lang="en-US" smtClean="0">
                <a:ea typeface="ＭＳ Ｐゴシック" pitchFamily="30" charset="-128"/>
              </a:rPr>
              <a:t>ain't nothin'</a:t>
            </a:r>
          </a:p>
          <a:p>
            <a:pPr eaLnBrk="1" hangingPunct="1">
              <a:buFont typeface="Wingdings" pitchFamily="30" charset="2"/>
              <a:buNone/>
            </a:pPr>
            <a:endParaRPr lang="en-US" smtClean="0">
              <a:ea typeface="ＭＳ Ｐゴシック" pitchFamily="3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0" charset="-128"/>
              </a:rPr>
              <a:t>“Quote Sandwich”</a:t>
            </a:r>
          </a:p>
        </p:txBody>
      </p:sp>
      <p:pic>
        <p:nvPicPr>
          <p:cNvPr id="22531" name="Picture 6" descr="menu_chicken_sandwic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1343025"/>
            <a:ext cx="5494338" cy="551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2" name="Text Box 7"/>
          <p:cNvSpPr txBox="1">
            <a:spLocks noChangeArrowheads="1"/>
          </p:cNvSpPr>
          <p:nvPr/>
        </p:nvSpPr>
        <p:spPr bwMode="auto">
          <a:xfrm>
            <a:off x="3581400" y="2514600"/>
            <a:ext cx="22098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CONTEXT – WHO, WHAT, WHEN, WHERE</a:t>
            </a:r>
          </a:p>
        </p:txBody>
      </p:sp>
      <p:sp>
        <p:nvSpPr>
          <p:cNvPr id="22533" name="Text Box 8"/>
          <p:cNvSpPr txBox="1">
            <a:spLocks noChangeArrowheads="1"/>
          </p:cNvSpPr>
          <p:nvPr/>
        </p:nvSpPr>
        <p:spPr bwMode="auto">
          <a:xfrm>
            <a:off x="2590800" y="3810000"/>
            <a:ext cx="419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bg2"/>
                </a:solidFill>
              </a:rPr>
              <a:t>“QUOTATION” (PAGE #)</a:t>
            </a:r>
          </a:p>
        </p:txBody>
      </p:sp>
      <p:sp>
        <p:nvSpPr>
          <p:cNvPr id="22534" name="Text Box 9"/>
          <p:cNvSpPr txBox="1">
            <a:spLocks noChangeArrowheads="1"/>
          </p:cNvSpPr>
          <p:nvPr/>
        </p:nvSpPr>
        <p:spPr bwMode="auto">
          <a:xfrm>
            <a:off x="2819400" y="4876800"/>
            <a:ext cx="38862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EXPLANATION/ANALYSIS – YOUR THOUGHTS IN YOUR OWN WORDS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0" charset="-128"/>
              </a:rPr>
              <a:t>You try…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Font typeface="Wingdings" pitchFamily="30" charset="2"/>
              <a:buNone/>
            </a:pPr>
            <a:r>
              <a:rPr lang="en-US" smtClean="0">
                <a:ea typeface="ＭＳ Ｐゴシック" pitchFamily="30" charset="-128"/>
              </a:rPr>
              <a:t>You are given the topic sentence, “Proverbs are a very significant aspect of communication in the Ibo society of Chinua Achebe's </a:t>
            </a:r>
            <a:r>
              <a:rPr lang="en-US" i="1" smtClean="0">
                <a:ea typeface="ＭＳ Ｐゴシック" pitchFamily="30" charset="-128"/>
              </a:rPr>
              <a:t>Things Fall Apart</a:t>
            </a:r>
            <a:r>
              <a:rPr lang="en-US" smtClean="0">
                <a:ea typeface="ＭＳ Ｐゴシック" pitchFamily="30" charset="-128"/>
              </a:rPr>
              <a:t>.” </a:t>
            </a:r>
          </a:p>
          <a:p>
            <a:pPr marL="0" indent="0" algn="ctr" eaLnBrk="1" hangingPunct="1">
              <a:buFont typeface="Wingdings" pitchFamily="30" charset="2"/>
              <a:buNone/>
            </a:pPr>
            <a:endParaRPr lang="en-US" smtClean="0">
              <a:ea typeface="ＭＳ Ｐゴシック" pitchFamily="30" charset="-128"/>
            </a:endParaRPr>
          </a:p>
          <a:p>
            <a:pPr marL="0" indent="0" algn="ctr" eaLnBrk="1" hangingPunct="1">
              <a:buFont typeface="Wingdings" pitchFamily="30" charset="2"/>
              <a:buNone/>
            </a:pPr>
            <a:r>
              <a:rPr lang="en-US" smtClean="0">
                <a:ea typeface="ＭＳ Ｐゴシック" pitchFamily="30" charset="-128"/>
              </a:rPr>
              <a:t>Write the first piece of evidence using this quotation from page 7:</a:t>
            </a:r>
          </a:p>
          <a:p>
            <a:pPr marL="0" indent="0" algn="ctr" eaLnBrk="1" hangingPunct="1">
              <a:buFont typeface="Wingdings" pitchFamily="30" charset="2"/>
              <a:buNone/>
            </a:pPr>
            <a:r>
              <a:rPr lang="en-US" smtClean="0">
                <a:ea typeface="ＭＳ Ｐゴシック" pitchFamily="30" charset="-128"/>
              </a:rPr>
              <a:t>“Among the Ibo the art of conversation is regarded very highly, and proverbs are the palm-oil with which words are eaten.”</a:t>
            </a:r>
          </a:p>
          <a:p>
            <a:pPr marL="0" indent="0"/>
            <a:endParaRPr lang="en-US" smtClean="0">
              <a:ea typeface="ＭＳ Ｐゴシック" pitchFamily="3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ea typeface="ＭＳ Ｐゴシック" pitchFamily="30" charset="-128"/>
              </a:rPr>
              <a:t>Context &amp; Analysis must be able to stand ALONE without the quotation!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30" charset="2"/>
              <a:buNone/>
            </a:pPr>
            <a:r>
              <a:rPr lang="en-US" sz="2400" smtClean="0">
                <a:ea typeface="ＭＳ Ｐゴシック" pitchFamily="30" charset="-128"/>
              </a:rPr>
              <a:t>	Proverbs are a very significant aspect of communication in the Ibo society of Chinua Achebe's </a:t>
            </a:r>
            <a:r>
              <a:rPr lang="en-US" sz="2400" i="1" smtClean="0">
                <a:ea typeface="ＭＳ Ｐゴシック" pitchFamily="30" charset="-128"/>
              </a:rPr>
              <a:t>Things Fall Apart</a:t>
            </a:r>
            <a:r>
              <a:rPr lang="en-US" sz="2400" smtClean="0">
                <a:ea typeface="ＭＳ Ｐゴシック" pitchFamily="30" charset="-128"/>
              </a:rPr>
              <a:t>. </a:t>
            </a:r>
            <a:r>
              <a:rPr lang="en-US" sz="2400" smtClean="0">
                <a:solidFill>
                  <a:srgbClr val="0000FF"/>
                </a:solidFill>
                <a:ea typeface="ＭＳ Ｐゴシック" pitchFamily="30" charset="-128"/>
              </a:rPr>
              <a:t>Achebe informs us in the very beginning of the text that when communicating, members of the clan prefer to use proverbs, or wise sayings, to help express their thoughts. </a:t>
            </a:r>
            <a:r>
              <a:rPr lang="en-US" sz="2400" smtClean="0">
                <a:solidFill>
                  <a:schemeClr val="bg2"/>
                </a:solidFill>
                <a:ea typeface="ＭＳ Ｐゴシック" pitchFamily="30" charset="-128"/>
              </a:rPr>
              <a:t>Because communication is so highly regarded, proverbs become an effective way for people to articulate their thoughts in a manner which allows them to use common knowledge and ideas without insulting clansmen. Everyone knows the meaning of the proverbs, so one clansman can give criticism to another, by using a proverb, without personally attacking his friend. </a:t>
            </a:r>
            <a:r>
              <a:rPr lang="en-US" sz="2600" smtClean="0">
                <a:solidFill>
                  <a:srgbClr val="FF0000"/>
                </a:solidFill>
                <a:ea typeface="ＭＳ Ｐゴシック" pitchFamily="30" charset="-128"/>
              </a:rPr>
              <a:t>The metaphor of palm-oil illustrates how these proverbs ensure that one’s ideas are “eaten” smoothly.</a:t>
            </a:r>
          </a:p>
          <a:p>
            <a:pPr eaLnBrk="1" hangingPunct="1">
              <a:lnSpc>
                <a:spcPct val="80000"/>
              </a:lnSpc>
              <a:buFont typeface="Wingdings" pitchFamily="30" charset="2"/>
              <a:buNone/>
            </a:pPr>
            <a:endParaRPr lang="en-US" sz="2400" smtClean="0">
              <a:solidFill>
                <a:srgbClr val="FF0000"/>
              </a:solidFill>
              <a:ea typeface="ＭＳ Ｐゴシック" pitchFamily="3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595</TotalTime>
  <Words>494</Words>
  <Application>Microsoft Office PowerPoint</Application>
  <PresentationFormat>On-screen Show (4:3)</PresentationFormat>
  <Paragraphs>60</Paragraphs>
  <Slides>14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Layers</vt:lpstr>
      <vt:lpstr>9/20 Do Now</vt:lpstr>
      <vt:lpstr>Goals</vt:lpstr>
      <vt:lpstr>Choosing Quotations</vt:lpstr>
      <vt:lpstr>Good Quotation</vt:lpstr>
      <vt:lpstr>Effective transitions</vt:lpstr>
      <vt:lpstr>Colloquialisms – language used in ordinary or familiar conversations.</vt:lpstr>
      <vt:lpstr>“Quote Sandwich”</vt:lpstr>
      <vt:lpstr>You try…</vt:lpstr>
      <vt:lpstr>Context &amp; Analysis must be able to stand ALONE without the quotation!</vt:lpstr>
      <vt:lpstr>With the Quotation</vt:lpstr>
      <vt:lpstr>Partner Work</vt:lpstr>
      <vt:lpstr>Charting Change</vt:lpstr>
      <vt:lpstr>Homework</vt:lpstr>
      <vt:lpstr>Homework</vt:lpstr>
    </vt:vector>
  </TitlesOfParts>
  <Company>Cambridge Public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03/11/08 Do Now</dc:title>
  <dc:creator>leekeenan</dc:creator>
  <cp:lastModifiedBy>cwilkes</cp:lastModifiedBy>
  <cp:revision>41</cp:revision>
  <dcterms:created xsi:type="dcterms:W3CDTF">2009-09-28T12:39:28Z</dcterms:created>
  <dcterms:modified xsi:type="dcterms:W3CDTF">2010-09-20T18:26:28Z</dcterms:modified>
</cp:coreProperties>
</file>