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12"/>
  </p:notesMasterIdLst>
  <p:handoutMasterIdLst>
    <p:handoutMasterId r:id="rId13"/>
  </p:handoutMasterIdLst>
  <p:sldIdLst>
    <p:sldId id="256" r:id="rId2"/>
    <p:sldId id="266" r:id="rId3"/>
    <p:sldId id="257" r:id="rId4"/>
    <p:sldId id="258" r:id="rId5"/>
    <p:sldId id="268" r:id="rId6"/>
    <p:sldId id="259" r:id="rId7"/>
    <p:sldId id="260" r:id="rId8"/>
    <p:sldId id="262" r:id="rId9"/>
    <p:sldId id="265" r:id="rId10"/>
    <p:sldId id="263"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4D5448C-B71D-4245-A0B5-0953BFAE1881}" type="datetimeFigureOut">
              <a:rPr lang="en-US" smtClean="0"/>
              <a:t>2/3/2011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17671BE-36E8-43D1-9C80-B4737F6103EF}"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6F6696-341E-A940-B588-8816EB468A03}" type="datetimeFigureOut">
              <a:rPr lang="en-US" smtClean="0"/>
              <a:pPr/>
              <a:t>2/3/2011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0E2E32-BB18-5346-ACB7-62478742D77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Longinus – </a:t>
            </a:r>
            <a:r>
              <a:rPr lang="en-US" dirty="0" smtClean="0"/>
              <a:t>pseudonym; </a:t>
            </a:r>
            <a:r>
              <a:rPr lang="en-US" dirty="0" smtClean="0"/>
              <a:t>Greek teacher of rhetoric; real name unknown</a:t>
            </a:r>
          </a:p>
          <a:p>
            <a:r>
              <a:rPr lang="en-US" dirty="0" smtClean="0"/>
              <a:t>Quintilian – Roman rhetorician</a:t>
            </a:r>
            <a:endParaRPr lang="en-US" dirty="0"/>
          </a:p>
        </p:txBody>
      </p:sp>
      <p:sp>
        <p:nvSpPr>
          <p:cNvPr id="4" name="Slide Number Placeholder 3"/>
          <p:cNvSpPr>
            <a:spLocks noGrp="1"/>
          </p:cNvSpPr>
          <p:nvPr>
            <p:ph type="sldNum" sz="quarter" idx="10"/>
          </p:nvPr>
        </p:nvSpPr>
        <p:spPr/>
        <p:txBody>
          <a:bodyPr/>
          <a:lstStyle/>
          <a:p>
            <a:fld id="{E60E2E32-BB18-5346-ACB7-62478742D771}"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Anastrophe – smart you are</a:t>
            </a:r>
            <a:endParaRPr lang="en-US" dirty="0"/>
          </a:p>
        </p:txBody>
      </p:sp>
      <p:sp>
        <p:nvSpPr>
          <p:cNvPr id="4" name="Slide Number Placeholder 3"/>
          <p:cNvSpPr>
            <a:spLocks noGrp="1"/>
          </p:cNvSpPr>
          <p:nvPr>
            <p:ph type="sldNum" sz="quarter" idx="10"/>
          </p:nvPr>
        </p:nvSpPr>
        <p:spPr/>
        <p:txBody>
          <a:bodyPr/>
          <a:lstStyle/>
          <a:p>
            <a:fld id="{E60E2E32-BB18-5346-ACB7-62478742D771}"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Sibilant sounds:</a:t>
            </a:r>
            <a:r>
              <a:rPr lang="en-US" baseline="0" dirty="0" smtClean="0"/>
              <a:t> so smooth, so sweet so silvery ---</a:t>
            </a:r>
            <a:r>
              <a:rPr lang="en-US" baseline="0" dirty="0" err="1" smtClean="0"/>
              <a:t>sssss</a:t>
            </a:r>
            <a:r>
              <a:rPr lang="en-US" baseline="0" dirty="0" smtClean="0"/>
              <a:t> hissing sound</a:t>
            </a:r>
            <a:endParaRPr lang="en-US" dirty="0"/>
          </a:p>
        </p:txBody>
      </p:sp>
      <p:sp>
        <p:nvSpPr>
          <p:cNvPr id="4" name="Slide Number Placeholder 3"/>
          <p:cNvSpPr>
            <a:spLocks noGrp="1"/>
          </p:cNvSpPr>
          <p:nvPr>
            <p:ph type="sldNum" sz="quarter" idx="10"/>
          </p:nvPr>
        </p:nvSpPr>
        <p:spPr/>
        <p:txBody>
          <a:bodyPr/>
          <a:lstStyle/>
          <a:p>
            <a:fld id="{E60E2E32-BB18-5346-ACB7-62478742D771}" type="slidenum">
              <a:rPr lang="en-US" smtClean="0"/>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sz="1200" dirty="0" smtClean="0"/>
              <a:t>Antithesis in points of view between the stanzas. </a:t>
            </a:r>
          </a:p>
          <a:p>
            <a:pPr>
              <a:buNone/>
            </a:pPr>
            <a:r>
              <a:rPr lang="en-US" sz="1200" dirty="0" smtClean="0"/>
              <a:t>In the first stanza, the observation point is upward; in the second stanza, downward. </a:t>
            </a:r>
          </a:p>
          <a:p>
            <a:r>
              <a:rPr lang="en-US" sz="1200" dirty="0" smtClean="0"/>
              <a:t>recognize that a thunderbolt can hardly be delayed by a comma.  Students might note the simile of the last line: </a:t>
            </a:r>
            <a:r>
              <a:rPr lang="en-US" sz="1200" i="1" dirty="0" smtClean="0"/>
              <a:t>like a thunderbolt</a:t>
            </a:r>
            <a:r>
              <a:rPr lang="en-US" sz="1200" dirty="0" smtClean="0"/>
              <a:t>. How intricate a literary device! Perhaps an allusion in the middle of a simile? Perhaps the Zeus of birds blasting down the slopes of Olympus? Perhaps a bird that exists in the isolation of his </a:t>
            </a:r>
            <a:r>
              <a:rPr lang="en-US" sz="1200" u="sng" dirty="0" smtClean="0"/>
              <a:t>own</a:t>
            </a:r>
            <a:r>
              <a:rPr lang="en-US" sz="1200" dirty="0" smtClean="0"/>
              <a:t> domain, his own mountains? </a:t>
            </a:r>
            <a:endParaRPr lang="en-US" dirty="0" smtClean="0"/>
          </a:p>
          <a:p>
            <a:endParaRPr lang="en-US" dirty="0" smtClean="0"/>
          </a:p>
          <a:p>
            <a:r>
              <a:rPr lang="en-US" dirty="0" smtClean="0"/>
              <a:t>Why “he” and not “it”?  It is more personal. Crag - A steep rugged mass of rock projecting upward or outward</a:t>
            </a:r>
            <a:endParaRPr lang="en-US" dirty="0"/>
          </a:p>
        </p:txBody>
      </p:sp>
      <p:sp>
        <p:nvSpPr>
          <p:cNvPr id="4" name="Slide Number Placeholder 3"/>
          <p:cNvSpPr>
            <a:spLocks noGrp="1"/>
          </p:cNvSpPr>
          <p:nvPr>
            <p:ph type="sldNum" sz="quarter" idx="10"/>
          </p:nvPr>
        </p:nvSpPr>
        <p:spPr/>
        <p:txBody>
          <a:bodyPr/>
          <a:lstStyle/>
          <a:p>
            <a:fld id="{E60E2E32-BB18-5346-ACB7-62478742D771}"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(30) </a:t>
            </a:r>
          </a:p>
          <a:p>
            <a:r>
              <a:rPr lang="en-US" dirty="0" smtClean="0"/>
              <a:t>Break </a:t>
            </a:r>
            <a:r>
              <a:rPr lang="en-US" dirty="0" err="1" smtClean="0"/>
              <a:t>Obasan</a:t>
            </a:r>
            <a:r>
              <a:rPr lang="en-US" dirty="0" smtClean="0"/>
              <a:t> in</a:t>
            </a:r>
            <a:r>
              <a:rPr lang="en-US" baseline="0" dirty="0" smtClean="0"/>
              <a:t> two; Coleridge and </a:t>
            </a:r>
            <a:r>
              <a:rPr lang="en-US" baseline="0" dirty="0" err="1" smtClean="0"/>
              <a:t>philip</a:t>
            </a:r>
            <a:r>
              <a:rPr lang="en-US" baseline="0" dirty="0" smtClean="0"/>
              <a:t> Larkin </a:t>
            </a:r>
          </a:p>
          <a:p>
            <a:r>
              <a:rPr lang="en-US" sz="1200" kern="1200" dirty="0" smtClean="0">
                <a:solidFill>
                  <a:schemeClr val="tx1"/>
                </a:solidFill>
                <a:latin typeface="+mn-lt"/>
                <a:ea typeface="+mn-ea"/>
                <a:cs typeface="+mn-cs"/>
              </a:rPr>
              <a:t>—symbol</a:t>
            </a:r>
          </a:p>
          <a:p>
            <a:r>
              <a:rPr lang="en-US" sz="1200" b="1" kern="1200" dirty="0" smtClean="0">
                <a:solidFill>
                  <a:schemeClr val="tx1"/>
                </a:solidFill>
                <a:latin typeface="+mn-lt"/>
                <a:ea typeface="+mn-ea"/>
                <a:cs typeface="+mn-cs"/>
              </a:rPr>
              <a:t>S</a:t>
            </a:r>
            <a:r>
              <a:rPr lang="en-US" sz="1200" kern="1200" dirty="0" smtClean="0">
                <a:solidFill>
                  <a:schemeClr val="tx1"/>
                </a:solidFill>
                <a:latin typeface="+mn-lt"/>
                <a:ea typeface="+mn-ea"/>
                <a:cs typeface="+mn-cs"/>
              </a:rPr>
              <a:t>—simile</a:t>
            </a:r>
          </a:p>
          <a:p>
            <a:r>
              <a:rPr lang="en-US" sz="1200" b="1" kern="1200" dirty="0" smtClean="0">
                <a:solidFill>
                  <a:schemeClr val="tx1"/>
                </a:solidFill>
                <a:latin typeface="+mn-lt"/>
                <a:ea typeface="+mn-ea"/>
                <a:cs typeface="+mn-cs"/>
              </a:rPr>
              <a:t>S</a:t>
            </a:r>
            <a:r>
              <a:rPr lang="en-US" sz="1200" kern="1200" dirty="0" smtClean="0">
                <a:solidFill>
                  <a:schemeClr val="tx1"/>
                </a:solidFill>
                <a:latin typeface="+mn-lt"/>
                <a:ea typeface="+mn-ea"/>
                <a:cs typeface="+mn-cs"/>
              </a:rPr>
              <a:t>—synecdoche, metonymy</a:t>
            </a:r>
          </a:p>
          <a:p>
            <a:r>
              <a:rPr lang="en-US" sz="1200" b="1" kern="1200" dirty="0" smtClean="0">
                <a:solidFill>
                  <a:schemeClr val="tx1"/>
                </a:solidFill>
                <a:latin typeface="+mn-lt"/>
                <a:ea typeface="+mn-ea"/>
                <a:cs typeface="+mn-cs"/>
              </a:rPr>
              <a:t>P</a:t>
            </a:r>
            <a:r>
              <a:rPr lang="en-US" sz="1200" kern="1200" dirty="0" smtClean="0">
                <a:solidFill>
                  <a:schemeClr val="tx1"/>
                </a:solidFill>
                <a:latin typeface="+mn-lt"/>
                <a:ea typeface="+mn-ea"/>
                <a:cs typeface="+mn-cs"/>
              </a:rPr>
              <a:t>—personification</a:t>
            </a:r>
          </a:p>
          <a:p>
            <a:r>
              <a:rPr lang="en-US" sz="1200" b="1" kern="1200" dirty="0" smtClean="0">
                <a:solidFill>
                  <a:schemeClr val="tx1"/>
                </a:solidFill>
                <a:latin typeface="+mn-lt"/>
                <a:ea typeface="+mn-ea"/>
                <a:cs typeface="+mn-cs"/>
              </a:rPr>
              <a:t>O</a:t>
            </a:r>
            <a:r>
              <a:rPr lang="en-US" sz="1200" kern="1200" dirty="0" smtClean="0">
                <a:solidFill>
                  <a:schemeClr val="tx1"/>
                </a:solidFill>
                <a:latin typeface="+mn-lt"/>
                <a:ea typeface="+mn-ea"/>
                <a:cs typeface="+mn-cs"/>
              </a:rPr>
              <a:t>—overstatement (hyperbole), understatement (litotes), oxymoron</a:t>
            </a:r>
          </a:p>
          <a:p>
            <a:r>
              <a:rPr lang="en-US" sz="1200" b="1" kern="1200" dirty="0" smtClean="0">
                <a:solidFill>
                  <a:schemeClr val="tx1"/>
                </a:solidFill>
                <a:latin typeface="+mn-lt"/>
                <a:ea typeface="+mn-ea"/>
                <a:cs typeface="+mn-cs"/>
              </a:rPr>
              <a:t>P</a:t>
            </a:r>
            <a:r>
              <a:rPr lang="en-US" sz="1200" kern="1200" dirty="0" smtClean="0">
                <a:solidFill>
                  <a:schemeClr val="tx1"/>
                </a:solidFill>
                <a:latin typeface="+mn-lt"/>
                <a:ea typeface="+mn-ea"/>
                <a:cs typeface="+mn-cs"/>
              </a:rPr>
              <a:t>—paradox, pun</a:t>
            </a:r>
          </a:p>
          <a:p>
            <a:r>
              <a:rPr lang="en-US" sz="1200" b="1" kern="1200" dirty="0" smtClean="0">
                <a:solidFill>
                  <a:schemeClr val="tx1"/>
                </a:solidFill>
                <a:latin typeface="+mn-lt"/>
                <a:ea typeface="+mn-ea"/>
                <a:cs typeface="+mn-cs"/>
              </a:rPr>
              <a:t>I</a:t>
            </a:r>
            <a:r>
              <a:rPr lang="en-US" sz="1200" kern="1200" dirty="0" smtClean="0">
                <a:solidFill>
                  <a:schemeClr val="tx1"/>
                </a:solidFill>
                <a:latin typeface="+mn-lt"/>
                <a:ea typeface="+mn-ea"/>
                <a:cs typeface="+mn-cs"/>
              </a:rPr>
              <a:t>—irony</a:t>
            </a:r>
          </a:p>
          <a:p>
            <a:r>
              <a:rPr lang="en-US" sz="1200" b="1" kern="1200" dirty="0" smtClean="0">
                <a:solidFill>
                  <a:schemeClr val="tx1"/>
                </a:solidFill>
                <a:latin typeface="+mn-lt"/>
                <a:ea typeface="+mn-ea"/>
                <a:cs typeface="+mn-cs"/>
              </a:rPr>
              <a:t>A</a:t>
            </a:r>
            <a:r>
              <a:rPr lang="en-US" sz="1200" kern="1200" dirty="0" smtClean="0">
                <a:solidFill>
                  <a:schemeClr val="tx1"/>
                </a:solidFill>
                <a:latin typeface="+mn-lt"/>
                <a:ea typeface="+mn-ea"/>
                <a:cs typeface="+mn-cs"/>
              </a:rPr>
              <a:t>—apostrophe, allusion</a:t>
            </a:r>
          </a:p>
          <a:p>
            <a:r>
              <a:rPr lang="en-US" sz="1200" b="1" kern="1200" dirty="0" smtClean="0">
                <a:solidFill>
                  <a:schemeClr val="tx1"/>
                </a:solidFill>
                <a:latin typeface="+mn-lt"/>
                <a:ea typeface="+mn-ea"/>
                <a:cs typeface="+mn-cs"/>
              </a:rPr>
              <a:t>M</a:t>
            </a:r>
            <a:r>
              <a:rPr lang="en-US" sz="1200" kern="1200" dirty="0" smtClean="0">
                <a:solidFill>
                  <a:schemeClr val="tx1"/>
                </a:solidFill>
                <a:latin typeface="+mn-lt"/>
                <a:ea typeface="+mn-ea"/>
                <a:cs typeface="+mn-cs"/>
              </a:rPr>
              <a:t>—metaphor</a:t>
            </a:r>
          </a:p>
          <a:p>
            <a:endParaRPr lang="en-US" dirty="0"/>
          </a:p>
        </p:txBody>
      </p:sp>
      <p:sp>
        <p:nvSpPr>
          <p:cNvPr id="4" name="Slide Number Placeholder 3"/>
          <p:cNvSpPr>
            <a:spLocks noGrp="1"/>
          </p:cNvSpPr>
          <p:nvPr>
            <p:ph type="sldNum" sz="quarter" idx="10"/>
          </p:nvPr>
        </p:nvSpPr>
        <p:spPr/>
        <p:txBody>
          <a:bodyPr/>
          <a:lstStyle/>
          <a:p>
            <a:fld id="{E60E2E32-BB18-5346-ACB7-62478742D771}"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F87F298-F203-F744-ACDE-D9750534CC3A}" type="datetimeFigureOut">
              <a:rPr lang="en-US" smtClean="0"/>
              <a:pPr/>
              <a:t>2/3/2011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D623330-9EEF-3C45-9DBD-C9A5D062EB2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F87F298-F203-F744-ACDE-D9750534CC3A}" type="datetimeFigureOut">
              <a:rPr lang="en-US" smtClean="0"/>
              <a:pPr/>
              <a:t>2/3/2011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D623330-9EEF-3C45-9DBD-C9A5D062EB2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F87F298-F203-F744-ACDE-D9750534CC3A}" type="datetimeFigureOut">
              <a:rPr lang="en-US" smtClean="0"/>
              <a:pPr/>
              <a:t>2/3/2011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D623330-9EEF-3C45-9DBD-C9A5D062EB2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EFC7B5A-A085-4940-8669-A772F2D1EFF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F87F298-F203-F744-ACDE-D9750534CC3A}" type="datetimeFigureOut">
              <a:rPr lang="en-US" smtClean="0"/>
              <a:pPr/>
              <a:t>2/3/2011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D623330-9EEF-3C45-9DBD-C9A5D062EB20}"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F87F298-F203-F744-ACDE-D9750534CC3A}" type="datetimeFigureOut">
              <a:rPr lang="en-US" smtClean="0"/>
              <a:pPr/>
              <a:t>2/3/2011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D623330-9EEF-3C45-9DBD-C9A5D062EB2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F87F298-F203-F744-ACDE-D9750534CC3A}" type="datetimeFigureOut">
              <a:rPr lang="en-US" smtClean="0"/>
              <a:pPr/>
              <a:t>2/3/2011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D623330-9EEF-3C45-9DBD-C9A5D062EB2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F87F298-F203-F744-ACDE-D9750534CC3A}" type="datetimeFigureOut">
              <a:rPr lang="en-US" smtClean="0"/>
              <a:pPr/>
              <a:t>2/3/2011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D623330-9EEF-3C45-9DBD-C9A5D062EB2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F87F298-F203-F744-ACDE-D9750534CC3A}" type="datetimeFigureOut">
              <a:rPr lang="en-US" smtClean="0"/>
              <a:pPr/>
              <a:t>2/3/2011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D623330-9EEF-3C45-9DBD-C9A5D062EB20}"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F87F298-F203-F744-ACDE-D9750534CC3A}" type="datetimeFigureOut">
              <a:rPr lang="en-US" smtClean="0"/>
              <a:pPr/>
              <a:t>2/3/2011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D623330-9EEF-3C45-9DBD-C9A5D062EB2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F87F298-F203-F744-ACDE-D9750534CC3A}" type="datetimeFigureOut">
              <a:rPr lang="en-US" smtClean="0"/>
              <a:pPr/>
              <a:t>2/3/2011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D623330-9EEF-3C45-9DBD-C9A5D062EB2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F87F298-F203-F744-ACDE-D9750534CC3A}" type="datetimeFigureOut">
              <a:rPr lang="en-US" smtClean="0"/>
              <a:pPr/>
              <a:t>2/3/2011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D623330-9EEF-3C45-9DBD-C9A5D062EB2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F87F298-F203-F744-ACDE-D9750534CC3A}" type="datetimeFigureOut">
              <a:rPr lang="en-US" smtClean="0"/>
              <a:pPr/>
              <a:t>2/3/2011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D623330-9EEF-3C45-9DBD-C9A5D062EB2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1/3 – Do Now</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Clear your desks for Vocabulary Quiz #2. You have 25 minutes.  Sentence structure is COMPOUND.</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7826"/>
            <a:ext cx="8229600" cy="4138337"/>
          </a:xfrm>
        </p:spPr>
        <p:txBody>
          <a:bodyPr>
            <a:normAutofit fontScale="92500" lnSpcReduction="10000"/>
          </a:bodyPr>
          <a:lstStyle/>
          <a:p>
            <a:pPr marL="514350" indent="-514350">
              <a:buFont typeface="Wingdings" pitchFamily="2" charset="2"/>
              <a:buChar char="Ø"/>
            </a:pPr>
            <a:r>
              <a:rPr lang="en-US" dirty="0" smtClean="0"/>
              <a:t>Passage from </a:t>
            </a:r>
            <a:r>
              <a:rPr lang="en-US" i="1" dirty="0" err="1" smtClean="0"/>
              <a:t>Obasan</a:t>
            </a:r>
            <a:r>
              <a:rPr lang="en-US" i="1" dirty="0" smtClean="0"/>
              <a:t> </a:t>
            </a:r>
            <a:r>
              <a:rPr lang="en-US" dirty="0" smtClean="0"/>
              <a:t>by Joy </a:t>
            </a:r>
            <a:r>
              <a:rPr lang="en-US" dirty="0" err="1" smtClean="0"/>
              <a:t>Kogawa</a:t>
            </a:r>
            <a:endParaRPr lang="en-US" dirty="0" smtClean="0"/>
          </a:p>
          <a:p>
            <a:pPr marL="514350" indent="-514350">
              <a:buFont typeface="Wingdings" pitchFamily="2" charset="2"/>
              <a:buChar char="Ø"/>
            </a:pPr>
            <a:r>
              <a:rPr lang="en-US" dirty="0" smtClean="0"/>
              <a:t>Passage from 1808 Lectures on Principles of Poetry by Samuel Taylor Coleridge</a:t>
            </a:r>
          </a:p>
          <a:p>
            <a:pPr marL="514350" indent="-514350">
              <a:buFont typeface="Wingdings" pitchFamily="2" charset="2"/>
              <a:buChar char="Ø"/>
            </a:pPr>
            <a:r>
              <a:rPr lang="en-US" dirty="0" smtClean="0"/>
              <a:t>“First Sight” by Phillip Larkin</a:t>
            </a:r>
          </a:p>
          <a:p>
            <a:pPr marL="514350" indent="-514350">
              <a:buNone/>
            </a:pPr>
            <a:endParaRPr lang="en-US" dirty="0" smtClean="0"/>
          </a:p>
          <a:p>
            <a:pPr marL="514350" indent="-514350">
              <a:buNone/>
            </a:pPr>
            <a:r>
              <a:rPr lang="en-US" dirty="0" smtClean="0"/>
              <a:t>Start with the mnemonic device: SSSPOPIAM</a:t>
            </a:r>
          </a:p>
          <a:p>
            <a:pPr>
              <a:buNone/>
            </a:pPr>
            <a:r>
              <a:rPr lang="en-US" dirty="0" smtClean="0"/>
              <a:t>(</a:t>
            </a:r>
            <a:r>
              <a:rPr lang="en-US" b="1" dirty="0" smtClean="0"/>
              <a:t>S</a:t>
            </a:r>
            <a:r>
              <a:rPr lang="en-US" dirty="0" smtClean="0"/>
              <a:t> – symbol; </a:t>
            </a:r>
            <a:r>
              <a:rPr lang="en-US" b="1" dirty="0" smtClean="0"/>
              <a:t>S</a:t>
            </a:r>
            <a:r>
              <a:rPr lang="en-US" dirty="0" smtClean="0"/>
              <a:t> – simile; </a:t>
            </a:r>
            <a:r>
              <a:rPr lang="en-US" b="1" dirty="0" smtClean="0"/>
              <a:t>S</a:t>
            </a:r>
            <a:r>
              <a:rPr lang="en-US" dirty="0" smtClean="0"/>
              <a:t> - synecdoche, metonymy; </a:t>
            </a:r>
            <a:r>
              <a:rPr lang="en-US" b="1" dirty="0" smtClean="0"/>
              <a:t>P</a:t>
            </a:r>
            <a:r>
              <a:rPr lang="en-US" dirty="0" smtClean="0"/>
              <a:t>—personification; </a:t>
            </a:r>
            <a:r>
              <a:rPr lang="en-US" b="1" dirty="0" smtClean="0"/>
              <a:t>O</a:t>
            </a:r>
            <a:r>
              <a:rPr lang="en-US" dirty="0" smtClean="0"/>
              <a:t>—overstatement (hyperbole), understatement (litotes), oxymoron; </a:t>
            </a:r>
            <a:r>
              <a:rPr lang="en-US" b="1" dirty="0" smtClean="0"/>
              <a:t>P</a:t>
            </a:r>
            <a:r>
              <a:rPr lang="en-US" dirty="0" smtClean="0"/>
              <a:t>—paradox, pun; </a:t>
            </a:r>
            <a:r>
              <a:rPr lang="en-US" b="1" dirty="0" smtClean="0"/>
              <a:t>I</a:t>
            </a:r>
            <a:r>
              <a:rPr lang="en-US" dirty="0" smtClean="0"/>
              <a:t>—irony; </a:t>
            </a:r>
            <a:r>
              <a:rPr lang="en-US" b="1" dirty="0" smtClean="0"/>
              <a:t>A</a:t>
            </a:r>
            <a:r>
              <a:rPr lang="en-US" dirty="0" smtClean="0"/>
              <a:t>—apostrophe, allusion; </a:t>
            </a:r>
            <a:r>
              <a:rPr lang="en-US" b="1" dirty="0" smtClean="0"/>
              <a:t>M</a:t>
            </a:r>
            <a:r>
              <a:rPr lang="en-US" dirty="0" smtClean="0"/>
              <a:t>—metaphor)</a:t>
            </a:r>
          </a:p>
          <a:p>
            <a:pPr marL="514350" indent="-514350">
              <a:buNone/>
            </a:pPr>
            <a:endParaRPr lang="en-US" dirty="0" smtClean="0"/>
          </a:p>
        </p:txBody>
      </p:sp>
      <p:sp>
        <p:nvSpPr>
          <p:cNvPr id="2" name="Title 1"/>
          <p:cNvSpPr>
            <a:spLocks noGrp="1"/>
          </p:cNvSpPr>
          <p:nvPr>
            <p:ph type="title"/>
          </p:nvPr>
        </p:nvSpPr>
        <p:spPr>
          <a:xfrm>
            <a:off x="457200" y="274638"/>
            <a:ext cx="8229600" cy="1325562"/>
          </a:xfrm>
        </p:spPr>
        <p:txBody>
          <a:bodyPr>
            <a:noAutofit/>
          </a:bodyPr>
          <a:lstStyle/>
          <a:p>
            <a:pPr algn="l"/>
            <a:r>
              <a:rPr lang="en-US" sz="2600" dirty="0" smtClean="0"/>
              <a:t>Closely read the three texts in your packet.  Focus on style but specifically </a:t>
            </a:r>
            <a:r>
              <a:rPr lang="en-US" sz="2600" dirty="0" smtClean="0"/>
              <a:t>examples </a:t>
            </a:r>
            <a:r>
              <a:rPr lang="en-US" sz="2600" dirty="0" smtClean="0"/>
              <a:t>of figurative </a:t>
            </a:r>
            <a:r>
              <a:rPr lang="en-US" sz="2600" dirty="0" smtClean="0"/>
              <a:t>language.  </a:t>
            </a:r>
            <a:r>
              <a:rPr lang="en-US" sz="2600" dirty="0" smtClean="0"/>
              <a:t>Annotations </a:t>
            </a:r>
            <a:r>
              <a:rPr lang="en-US" sz="2600" dirty="0" smtClean="0"/>
              <a:t>should connect form to meaning.</a:t>
            </a:r>
            <a:endParaRPr lang="en-US" sz="2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For Tomorrow: </a:t>
            </a:r>
            <a:r>
              <a:rPr lang="en-US" dirty="0" smtClean="0"/>
              <a:t>Poetry Response #2</a:t>
            </a:r>
          </a:p>
          <a:p>
            <a:pPr>
              <a:buNone/>
            </a:pPr>
            <a:endParaRPr lang="en-US" b="1" dirty="0" smtClean="0"/>
          </a:p>
          <a:p>
            <a:pPr>
              <a:buNone/>
            </a:pPr>
            <a:r>
              <a:rPr lang="en-US" b="1" dirty="0" smtClean="0"/>
              <a:t>For </a:t>
            </a:r>
            <a:r>
              <a:rPr lang="en-US" b="1" dirty="0" smtClean="0"/>
              <a:t>the Weekend:</a:t>
            </a:r>
          </a:p>
          <a:p>
            <a:pPr marL="514350" indent="-514350">
              <a:buFont typeface="+mj-lt"/>
              <a:buAutoNum type="arabicPeriod"/>
            </a:pPr>
            <a:r>
              <a:rPr lang="en-US" dirty="0" smtClean="0"/>
              <a:t>Study for your literary terms quiz on Monday!!!</a:t>
            </a:r>
          </a:p>
          <a:p>
            <a:pPr marL="514350" indent="-514350">
              <a:buFont typeface="+mj-lt"/>
              <a:buAutoNum type="arabicPeriod"/>
            </a:pPr>
            <a:r>
              <a:rPr lang="en-US" dirty="0" smtClean="0"/>
              <a:t>Read and annotate “Rime of the Ancient Mariner</a:t>
            </a:r>
            <a:r>
              <a:rPr lang="en-US" dirty="0" smtClean="0"/>
              <a:t>.” (Frankenstein section of your course pack- pg. 129.)</a:t>
            </a:r>
            <a:endParaRPr lang="en-US" dirty="0" smtClean="0"/>
          </a:p>
          <a:p>
            <a:pPr marL="514350" indent="-514350">
              <a:buFont typeface="+mj-lt"/>
              <a:buAutoNum type="arabicPeriod"/>
            </a:pPr>
            <a:r>
              <a:rPr lang="en-US" dirty="0" smtClean="0"/>
              <a:t>Start reading </a:t>
            </a:r>
            <a:r>
              <a:rPr lang="en-US" i="1" dirty="0" smtClean="0"/>
              <a:t>Frankenstein</a:t>
            </a:r>
            <a:r>
              <a:rPr lang="en-US" dirty="0" smtClean="0"/>
              <a:t> (pgs. 1-29)</a:t>
            </a:r>
            <a:endParaRPr lang="en-US" i="1" dirty="0" smtClean="0"/>
          </a:p>
          <a:p>
            <a:pPr>
              <a:buNone/>
            </a:pPr>
            <a:endParaRPr lang="en-US" dirty="0"/>
          </a:p>
        </p:txBody>
      </p:sp>
      <p:sp>
        <p:nvSpPr>
          <p:cNvPr id="2" name="Title 1"/>
          <p:cNvSpPr>
            <a:spLocks noGrp="1"/>
          </p:cNvSpPr>
          <p:nvPr>
            <p:ph type="title"/>
          </p:nvPr>
        </p:nvSpPr>
        <p:spPr/>
        <p:txBody>
          <a:bodyPr/>
          <a:lstStyle/>
          <a:p>
            <a:r>
              <a:rPr lang="en-US" dirty="0" smtClean="0"/>
              <a:t>Homework</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65978"/>
            <a:ext cx="8229600" cy="5545432"/>
          </a:xfrm>
        </p:spPr>
        <p:txBody>
          <a:bodyPr>
            <a:normAutofit fontScale="70000" lnSpcReduction="20000"/>
          </a:bodyPr>
          <a:lstStyle/>
          <a:p>
            <a:pPr>
              <a:buNone/>
            </a:pPr>
            <a:r>
              <a:rPr lang="en-US" dirty="0" smtClean="0"/>
              <a:t>“</a:t>
            </a:r>
            <a:r>
              <a:rPr lang="en-US" dirty="0"/>
              <a:t>What, then, can oratorical imagery effect?  Well, it is able in many ways to infuse vehemence and passion into spoken words, while more particularly when it is combined with the argumentative passages it not only persuades the hearer but actually makes him its slave.”  --Longinus in </a:t>
            </a:r>
            <a:r>
              <a:rPr lang="en-US" i="1" dirty="0"/>
              <a:t>On the Sublime</a:t>
            </a:r>
            <a:r>
              <a:rPr lang="en-US" dirty="0"/>
              <a:t>, XV, </a:t>
            </a:r>
            <a:r>
              <a:rPr lang="en-US" dirty="0" smtClean="0"/>
              <a:t>9</a:t>
            </a:r>
          </a:p>
          <a:p>
            <a:pPr>
              <a:buNone/>
            </a:pPr>
            <a:endParaRPr lang="en-US" dirty="0" smtClean="0"/>
          </a:p>
          <a:p>
            <a:r>
              <a:rPr lang="en-US" dirty="0"/>
              <a:t>A figure of speech is any deviation, either in thought or expression, from the ordinary and simple method of speaking, a change analogous to the different positions our bodies assume when we sit down, lie down, or look back. . . Let the definition of a figure, therefore, be </a:t>
            </a:r>
            <a:r>
              <a:rPr lang="en-US" i="1" dirty="0"/>
              <a:t>a form of speech artfully varied from the common usage</a:t>
            </a:r>
            <a:r>
              <a:rPr lang="en-US" dirty="0"/>
              <a:t>. –</a:t>
            </a:r>
            <a:r>
              <a:rPr lang="en-US" dirty="0" smtClean="0"/>
              <a:t>Quintilian</a:t>
            </a:r>
          </a:p>
          <a:p>
            <a:endParaRPr lang="en-US" dirty="0" smtClean="0"/>
          </a:p>
          <a:p>
            <a:r>
              <a:rPr lang="en-US" dirty="0"/>
              <a:t>Figures of speech are divided into two main groups:  schemes and tropes.  A scheme (Greek for </a:t>
            </a:r>
            <a:r>
              <a:rPr lang="en-US" i="1" dirty="0"/>
              <a:t>form or shape</a:t>
            </a:r>
            <a:r>
              <a:rPr lang="en-US" dirty="0"/>
              <a:t>) involves a deviation from the ordinary pattern or arrangement of words.  A trope (Greek for </a:t>
            </a:r>
            <a:r>
              <a:rPr lang="en-US" i="1" dirty="0"/>
              <a:t>to turn</a:t>
            </a:r>
            <a:r>
              <a:rPr lang="en-US" dirty="0"/>
              <a:t>) involves a deviation from the ordinary and principal signification of a word</a:t>
            </a:r>
            <a:r>
              <a:rPr lang="en-US" dirty="0" smtClean="0"/>
              <a:t>.</a:t>
            </a:r>
          </a:p>
          <a:p>
            <a:endParaRPr lang="en-US" dirty="0"/>
          </a:p>
        </p:txBody>
      </p:sp>
      <p:sp>
        <p:nvSpPr>
          <p:cNvPr id="2" name="Title 1"/>
          <p:cNvSpPr>
            <a:spLocks noGrp="1"/>
          </p:cNvSpPr>
          <p:nvPr>
            <p:ph type="title"/>
          </p:nvPr>
        </p:nvSpPr>
        <p:spPr/>
        <p:txBody>
          <a:bodyPr>
            <a:normAutofit fontScale="90000"/>
          </a:bodyPr>
          <a:lstStyle/>
          <a:p>
            <a:r>
              <a:rPr lang="en-US" dirty="0" smtClean="0"/>
              <a:t>FIGURES OF SPEECH</a:t>
            </a:r>
            <a:br>
              <a:rPr lang="en-US" dirty="0" smtClean="0"/>
            </a:b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274638"/>
            <a:ext cx="8229600" cy="1143000"/>
          </a:xfrm>
        </p:spPr>
        <p:txBody>
          <a:bodyPr>
            <a:normAutofit fontScale="90000"/>
          </a:bodyPr>
          <a:lstStyle/>
          <a:p>
            <a:pPr algn="l"/>
            <a:r>
              <a:rPr lang="en-US" sz="3000" b="1" dirty="0" smtClean="0"/>
              <a:t>Schemes of Construction		</a:t>
            </a:r>
            <a:r>
              <a:rPr lang="en-US" sz="3200" b="1" dirty="0" smtClean="0"/>
              <a:t>The </a:t>
            </a:r>
            <a:r>
              <a:rPr lang="en-US" sz="3200" b="1" dirty="0" smtClean="0"/>
              <a:t>Tropes</a:t>
            </a:r>
            <a:r>
              <a:rPr lang="en-US" sz="3000" b="1" dirty="0" smtClean="0"/>
              <a:t/>
            </a:r>
            <a:br>
              <a:rPr lang="en-US" sz="3000" b="1" dirty="0" smtClean="0"/>
            </a:br>
            <a:endParaRPr lang="en-US" sz="3000" dirty="0"/>
          </a:p>
        </p:txBody>
      </p:sp>
      <p:sp>
        <p:nvSpPr>
          <p:cNvPr id="3" name="Content Placeholder 2"/>
          <p:cNvSpPr>
            <a:spLocks noGrp="1"/>
          </p:cNvSpPr>
          <p:nvPr>
            <p:ph sz="half" idx="4294967295"/>
          </p:nvPr>
        </p:nvSpPr>
        <p:spPr>
          <a:xfrm>
            <a:off x="0" y="914400"/>
            <a:ext cx="4538663" cy="5724525"/>
          </a:xfrm>
        </p:spPr>
        <p:txBody>
          <a:bodyPr>
            <a:noAutofit/>
          </a:bodyPr>
          <a:lstStyle/>
          <a:p>
            <a:pPr>
              <a:buNone/>
            </a:pPr>
            <a:r>
              <a:rPr lang="en-US" sz="2400" dirty="0"/>
              <a:t> </a:t>
            </a:r>
            <a:r>
              <a:rPr lang="en-US" sz="2400" i="1" dirty="0">
                <a:latin typeface="Agency FB" pitchFamily="34" charset="0"/>
              </a:rPr>
              <a:t>Schemes </a:t>
            </a:r>
            <a:r>
              <a:rPr lang="en-US" sz="2400" i="1" dirty="0" smtClean="0">
                <a:latin typeface="Agency FB" pitchFamily="34" charset="0"/>
              </a:rPr>
              <a:t>of balance:</a:t>
            </a:r>
            <a:r>
              <a:rPr lang="en-US" sz="2400" i="1" dirty="0">
                <a:latin typeface="Agency FB" pitchFamily="34" charset="0"/>
              </a:rPr>
              <a:t> </a:t>
            </a:r>
            <a:r>
              <a:rPr lang="en-US" sz="2400" dirty="0" smtClean="0">
                <a:latin typeface="Agency FB" pitchFamily="34" charset="0"/>
              </a:rPr>
              <a:t> </a:t>
            </a:r>
            <a:r>
              <a:rPr lang="en-US" sz="2400" dirty="0" smtClean="0">
                <a:latin typeface="Agency FB" pitchFamily="34" charset="0"/>
              </a:rPr>
              <a:t>Parallelism;</a:t>
            </a:r>
            <a:r>
              <a:rPr lang="en-US" sz="2400" dirty="0">
                <a:latin typeface="Agency FB" pitchFamily="34" charset="0"/>
              </a:rPr>
              <a:t> </a:t>
            </a:r>
            <a:r>
              <a:rPr lang="en-US" sz="2400" dirty="0" smtClean="0">
                <a:latin typeface="Agency FB" pitchFamily="34" charset="0"/>
              </a:rPr>
              <a:t>Antithesis</a:t>
            </a:r>
          </a:p>
          <a:p>
            <a:pPr>
              <a:buNone/>
            </a:pPr>
            <a:endParaRPr lang="en-US" sz="2400" dirty="0">
              <a:latin typeface="Agency FB" pitchFamily="34" charset="0"/>
            </a:endParaRPr>
          </a:p>
          <a:p>
            <a:pPr>
              <a:buNone/>
            </a:pPr>
            <a:r>
              <a:rPr lang="en-US" sz="2400" dirty="0">
                <a:latin typeface="Agency FB" pitchFamily="34" charset="0"/>
              </a:rPr>
              <a:t> </a:t>
            </a:r>
            <a:r>
              <a:rPr lang="en-US" sz="2400" i="1" dirty="0">
                <a:latin typeface="Agency FB" pitchFamily="34" charset="0"/>
              </a:rPr>
              <a:t>Schemes of unusual or inverted word </a:t>
            </a:r>
            <a:r>
              <a:rPr lang="en-US" sz="2400" i="1" dirty="0" smtClean="0">
                <a:latin typeface="Agency FB" pitchFamily="34" charset="0"/>
              </a:rPr>
              <a:t>order:</a:t>
            </a:r>
            <a:endParaRPr lang="en-US" sz="2400" i="1" dirty="0">
              <a:latin typeface="Agency FB" pitchFamily="34" charset="0"/>
            </a:endParaRPr>
          </a:p>
          <a:p>
            <a:pPr>
              <a:buNone/>
            </a:pPr>
            <a:r>
              <a:rPr lang="en-US" sz="2400" dirty="0">
                <a:latin typeface="Agency FB" pitchFamily="34" charset="0"/>
              </a:rPr>
              <a:t> </a:t>
            </a:r>
            <a:r>
              <a:rPr lang="en-US" sz="2400" dirty="0" smtClean="0">
                <a:latin typeface="Agency FB" pitchFamily="34" charset="0"/>
              </a:rPr>
              <a:t>Anastrophe;</a:t>
            </a:r>
            <a:r>
              <a:rPr lang="en-US" sz="2400" dirty="0">
                <a:latin typeface="Agency FB" pitchFamily="34" charset="0"/>
              </a:rPr>
              <a:t> </a:t>
            </a:r>
            <a:r>
              <a:rPr lang="en-US" sz="2400" dirty="0" smtClean="0">
                <a:latin typeface="Agency FB" pitchFamily="34" charset="0"/>
              </a:rPr>
              <a:t>Parenthesis</a:t>
            </a:r>
          </a:p>
          <a:p>
            <a:pPr>
              <a:buNone/>
            </a:pPr>
            <a:endParaRPr lang="en-US" sz="2400" dirty="0">
              <a:latin typeface="Agency FB" pitchFamily="34" charset="0"/>
            </a:endParaRPr>
          </a:p>
          <a:p>
            <a:pPr>
              <a:buNone/>
            </a:pPr>
            <a:r>
              <a:rPr lang="en-US" sz="2400" i="1" dirty="0" smtClean="0">
                <a:latin typeface="Agency FB" pitchFamily="34" charset="0"/>
              </a:rPr>
              <a:t>Schemes </a:t>
            </a:r>
            <a:r>
              <a:rPr lang="en-US" sz="2400" i="1" dirty="0">
                <a:latin typeface="Agency FB" pitchFamily="34" charset="0"/>
              </a:rPr>
              <a:t>of </a:t>
            </a:r>
            <a:r>
              <a:rPr lang="en-US" sz="2400" i="1" dirty="0" smtClean="0">
                <a:latin typeface="Agency FB" pitchFamily="34" charset="0"/>
              </a:rPr>
              <a:t>omission: </a:t>
            </a:r>
            <a:r>
              <a:rPr lang="en-US" sz="2400" dirty="0" smtClean="0">
                <a:latin typeface="Agency FB" pitchFamily="34" charset="0"/>
              </a:rPr>
              <a:t>Ellipsis;</a:t>
            </a:r>
            <a:r>
              <a:rPr lang="en-US" sz="2400" dirty="0">
                <a:latin typeface="Agency FB" pitchFamily="34" charset="0"/>
              </a:rPr>
              <a:t> </a:t>
            </a:r>
            <a:r>
              <a:rPr lang="en-US" sz="2400" dirty="0" smtClean="0">
                <a:latin typeface="Agency FB" pitchFamily="34" charset="0"/>
              </a:rPr>
              <a:t>Asyndeton;</a:t>
            </a:r>
            <a:r>
              <a:rPr lang="en-US" sz="2400" dirty="0">
                <a:latin typeface="Agency FB" pitchFamily="34" charset="0"/>
              </a:rPr>
              <a:t> </a:t>
            </a:r>
            <a:r>
              <a:rPr lang="en-US" sz="2400" dirty="0" err="1" smtClean="0">
                <a:latin typeface="Agency FB" pitchFamily="34" charset="0"/>
              </a:rPr>
              <a:t>Polysyndeton</a:t>
            </a:r>
            <a:endParaRPr lang="en-US" sz="2400" dirty="0" smtClean="0">
              <a:latin typeface="Agency FB" pitchFamily="34" charset="0"/>
            </a:endParaRPr>
          </a:p>
          <a:p>
            <a:pPr>
              <a:buNone/>
            </a:pPr>
            <a:endParaRPr lang="en-US" sz="2400" dirty="0">
              <a:latin typeface="Agency FB" pitchFamily="34" charset="0"/>
            </a:endParaRPr>
          </a:p>
          <a:p>
            <a:pPr>
              <a:buNone/>
            </a:pPr>
            <a:r>
              <a:rPr lang="en-US" sz="2400" dirty="0">
                <a:latin typeface="Agency FB" pitchFamily="34" charset="0"/>
              </a:rPr>
              <a:t> </a:t>
            </a:r>
            <a:r>
              <a:rPr lang="en-US" sz="2400" i="1" dirty="0">
                <a:latin typeface="Agency FB" pitchFamily="34" charset="0"/>
              </a:rPr>
              <a:t>Schemes </a:t>
            </a:r>
            <a:r>
              <a:rPr lang="en-US" sz="2400" i="1" dirty="0" smtClean="0">
                <a:latin typeface="Agency FB" pitchFamily="34" charset="0"/>
              </a:rPr>
              <a:t>of repetition:  </a:t>
            </a:r>
            <a:r>
              <a:rPr lang="en-US" sz="2400" i="1" dirty="0">
                <a:latin typeface="Agency FB" pitchFamily="34" charset="0"/>
              </a:rPr>
              <a:t> </a:t>
            </a:r>
            <a:endParaRPr lang="en-US" sz="2400" i="1" dirty="0" smtClean="0">
              <a:latin typeface="Agency FB" pitchFamily="34" charset="0"/>
            </a:endParaRPr>
          </a:p>
          <a:p>
            <a:pPr>
              <a:buNone/>
            </a:pPr>
            <a:r>
              <a:rPr lang="en-US" sz="2400" dirty="0" smtClean="0">
                <a:latin typeface="Agency FB" pitchFamily="34" charset="0"/>
              </a:rPr>
              <a:t>Alliteration;</a:t>
            </a:r>
            <a:r>
              <a:rPr lang="en-US" sz="2400" dirty="0">
                <a:latin typeface="Agency FB" pitchFamily="34" charset="0"/>
              </a:rPr>
              <a:t>  </a:t>
            </a:r>
            <a:r>
              <a:rPr lang="en-US" sz="2400" dirty="0" smtClean="0">
                <a:latin typeface="Agency FB" pitchFamily="34" charset="0"/>
              </a:rPr>
              <a:t>Assonance;</a:t>
            </a:r>
            <a:r>
              <a:rPr lang="en-US" sz="2400" dirty="0">
                <a:latin typeface="Agency FB" pitchFamily="34" charset="0"/>
              </a:rPr>
              <a:t> </a:t>
            </a:r>
            <a:r>
              <a:rPr lang="en-US" sz="2400" dirty="0" smtClean="0">
                <a:latin typeface="Agency FB" pitchFamily="34" charset="0"/>
              </a:rPr>
              <a:t>Anaphora;</a:t>
            </a:r>
            <a:r>
              <a:rPr lang="en-US" sz="2400" dirty="0">
                <a:latin typeface="Agency FB" pitchFamily="34" charset="0"/>
              </a:rPr>
              <a:t> </a:t>
            </a:r>
            <a:endParaRPr lang="en-US" sz="2400" dirty="0" smtClean="0">
              <a:latin typeface="Agency FB" pitchFamily="34" charset="0"/>
            </a:endParaRPr>
          </a:p>
          <a:p>
            <a:pPr>
              <a:buNone/>
            </a:pPr>
            <a:r>
              <a:rPr lang="en-US" sz="2400" dirty="0" err="1" smtClean="0">
                <a:latin typeface="Agency FB" pitchFamily="34" charset="0"/>
              </a:rPr>
              <a:t>Epistrophe</a:t>
            </a:r>
            <a:r>
              <a:rPr lang="en-US" sz="2400" dirty="0" smtClean="0">
                <a:latin typeface="Agency FB" pitchFamily="34" charset="0"/>
              </a:rPr>
              <a:t>;</a:t>
            </a:r>
            <a:r>
              <a:rPr lang="en-US" sz="2400" dirty="0">
                <a:latin typeface="Agency FB" pitchFamily="34" charset="0"/>
              </a:rPr>
              <a:t> </a:t>
            </a:r>
            <a:r>
              <a:rPr lang="en-US" sz="2400" dirty="0" err="1" smtClean="0">
                <a:latin typeface="Agency FB" pitchFamily="34" charset="0"/>
              </a:rPr>
              <a:t>Epanalepsis</a:t>
            </a:r>
            <a:r>
              <a:rPr lang="en-US" sz="2400" dirty="0" smtClean="0">
                <a:latin typeface="Agency FB" pitchFamily="34" charset="0"/>
              </a:rPr>
              <a:t>;</a:t>
            </a:r>
            <a:r>
              <a:rPr lang="en-US" sz="2400" dirty="0">
                <a:latin typeface="Agency FB" pitchFamily="34" charset="0"/>
              </a:rPr>
              <a:t> </a:t>
            </a:r>
            <a:r>
              <a:rPr lang="en-US" sz="2400" dirty="0" smtClean="0">
                <a:latin typeface="Agency FB" pitchFamily="34" charset="0"/>
              </a:rPr>
              <a:t>Anadiplosis </a:t>
            </a:r>
            <a:r>
              <a:rPr lang="en-US" sz="2400" dirty="0" err="1" smtClean="0">
                <a:latin typeface="Agency FB" pitchFamily="34" charset="0"/>
              </a:rPr>
              <a:t>Antimetabole</a:t>
            </a:r>
            <a:r>
              <a:rPr lang="en-US" sz="2400" dirty="0" smtClean="0">
                <a:latin typeface="Agency FB" pitchFamily="34" charset="0"/>
              </a:rPr>
              <a:t>;</a:t>
            </a:r>
            <a:r>
              <a:rPr lang="en-US" sz="2400" dirty="0">
                <a:latin typeface="Agency FB" pitchFamily="34" charset="0"/>
              </a:rPr>
              <a:t> Chiasmus</a:t>
            </a:r>
            <a:endParaRPr lang="en-US" sz="2400" dirty="0" smtClean="0">
              <a:latin typeface="Agency FB" pitchFamily="34" charset="0"/>
            </a:endParaRPr>
          </a:p>
          <a:p>
            <a:pPr>
              <a:buNone/>
            </a:pPr>
            <a:endParaRPr lang="en-US" sz="2400" dirty="0">
              <a:latin typeface="Agency FB" pitchFamily="34" charset="0"/>
            </a:endParaRPr>
          </a:p>
        </p:txBody>
      </p:sp>
      <p:sp>
        <p:nvSpPr>
          <p:cNvPr id="5" name="Content Placeholder 4"/>
          <p:cNvSpPr>
            <a:spLocks noGrp="1"/>
          </p:cNvSpPr>
          <p:nvPr>
            <p:ph sz="half" idx="4294967295"/>
          </p:nvPr>
        </p:nvSpPr>
        <p:spPr>
          <a:xfrm>
            <a:off x="5105400" y="274638"/>
            <a:ext cx="4038600" cy="6364287"/>
          </a:xfrm>
        </p:spPr>
        <p:txBody>
          <a:bodyPr>
            <a:noAutofit/>
          </a:bodyPr>
          <a:lstStyle/>
          <a:p>
            <a:pPr algn="r">
              <a:buNone/>
            </a:pPr>
            <a:endParaRPr lang="en-US" sz="2400" dirty="0" smtClean="0"/>
          </a:p>
          <a:p>
            <a:pPr algn="r">
              <a:buNone/>
            </a:pPr>
            <a:r>
              <a:rPr lang="en-US" sz="2400" dirty="0" smtClean="0">
                <a:latin typeface="Agency FB" pitchFamily="34" charset="0"/>
              </a:rPr>
              <a:t>       Hyperbole</a:t>
            </a:r>
          </a:p>
          <a:p>
            <a:pPr algn="r">
              <a:buNone/>
            </a:pPr>
            <a:r>
              <a:rPr lang="en-US" sz="2400" dirty="0" smtClean="0">
                <a:latin typeface="Agency FB" pitchFamily="34" charset="0"/>
              </a:rPr>
              <a:t>            Litotes</a:t>
            </a:r>
          </a:p>
          <a:p>
            <a:pPr algn="r">
              <a:buNone/>
            </a:pPr>
            <a:r>
              <a:rPr lang="en-US" sz="2400" dirty="0" smtClean="0">
                <a:latin typeface="Agency FB" pitchFamily="34" charset="0"/>
              </a:rPr>
              <a:t>            Rhetorical Question</a:t>
            </a:r>
          </a:p>
          <a:p>
            <a:pPr algn="r">
              <a:buNone/>
            </a:pPr>
            <a:r>
              <a:rPr lang="en-US" sz="2400" dirty="0" smtClean="0">
                <a:latin typeface="Agency FB" pitchFamily="34" charset="0"/>
              </a:rPr>
              <a:t>            Irony</a:t>
            </a:r>
          </a:p>
          <a:p>
            <a:pPr algn="r">
              <a:buNone/>
            </a:pPr>
            <a:r>
              <a:rPr lang="en-US" sz="2400" dirty="0" smtClean="0">
                <a:latin typeface="Agency FB" pitchFamily="34" charset="0"/>
              </a:rPr>
              <a:t>            Onomatopoeia</a:t>
            </a:r>
          </a:p>
          <a:p>
            <a:pPr algn="r">
              <a:buNone/>
            </a:pPr>
            <a:r>
              <a:rPr lang="en-US" sz="2400" dirty="0" smtClean="0">
                <a:latin typeface="Agency FB" pitchFamily="34" charset="0"/>
              </a:rPr>
              <a:t>            Oxymoron</a:t>
            </a:r>
          </a:p>
          <a:p>
            <a:pPr algn="r">
              <a:buNone/>
            </a:pPr>
            <a:r>
              <a:rPr lang="en-US" sz="2400" dirty="0" smtClean="0">
                <a:latin typeface="Agency FB" pitchFamily="34" charset="0"/>
              </a:rPr>
              <a:t>            Paradox </a:t>
            </a:r>
          </a:p>
          <a:p>
            <a:pPr algn="r">
              <a:buNone/>
            </a:pPr>
            <a:r>
              <a:rPr lang="en-US" sz="2400" dirty="0" smtClean="0">
                <a:latin typeface="Agency FB" pitchFamily="34" charset="0"/>
              </a:rPr>
              <a:t>Metaphor</a:t>
            </a:r>
          </a:p>
          <a:p>
            <a:pPr algn="r">
              <a:buNone/>
            </a:pPr>
            <a:r>
              <a:rPr lang="en-US" sz="2400" dirty="0" smtClean="0">
                <a:latin typeface="Agency FB" pitchFamily="34" charset="0"/>
              </a:rPr>
              <a:t>            Simile</a:t>
            </a:r>
          </a:p>
          <a:p>
            <a:pPr algn="r">
              <a:buNone/>
            </a:pPr>
            <a:r>
              <a:rPr lang="en-US" sz="2400" dirty="0" smtClean="0">
                <a:latin typeface="Agency FB" pitchFamily="34" charset="0"/>
              </a:rPr>
              <a:t>            Synecdoche</a:t>
            </a:r>
          </a:p>
          <a:p>
            <a:pPr algn="r">
              <a:buNone/>
            </a:pPr>
            <a:r>
              <a:rPr lang="en-US" sz="2400" dirty="0" smtClean="0">
                <a:latin typeface="Agency FB" pitchFamily="34" charset="0"/>
              </a:rPr>
              <a:t>            Metonymy</a:t>
            </a:r>
          </a:p>
          <a:p>
            <a:pPr algn="r">
              <a:buNone/>
            </a:pPr>
            <a:r>
              <a:rPr lang="en-US" sz="2400" dirty="0" smtClean="0">
                <a:latin typeface="Agency FB" pitchFamily="34" charset="0"/>
              </a:rPr>
              <a:t>            Puns</a:t>
            </a:r>
          </a:p>
          <a:p>
            <a:pPr algn="r">
              <a:buNone/>
            </a:pPr>
            <a:r>
              <a:rPr lang="en-US" sz="2400" dirty="0" smtClean="0">
                <a:latin typeface="Agency FB" pitchFamily="34" charset="0"/>
              </a:rPr>
              <a:t>         Personification  </a:t>
            </a:r>
          </a:p>
          <a:p>
            <a:pPr algn="r">
              <a:buNone/>
            </a:pPr>
            <a:r>
              <a:rPr lang="en-US" sz="2400" dirty="0" smtClean="0">
                <a:latin typeface="Agency FB" pitchFamily="34"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Figurative Language</a:t>
            </a:r>
          </a:p>
        </p:txBody>
      </p:sp>
      <p:graphicFrame>
        <p:nvGraphicFramePr>
          <p:cNvPr id="6210" name="Group 66"/>
          <p:cNvGraphicFramePr>
            <a:graphicFrameLocks noGrp="1"/>
          </p:cNvGraphicFramePr>
          <p:nvPr>
            <p:ph sz="half" idx="2"/>
          </p:nvPr>
        </p:nvGraphicFramePr>
        <p:xfrm>
          <a:off x="457200" y="1295400"/>
          <a:ext cx="8458200" cy="5181600"/>
        </p:xfrm>
        <a:graphic>
          <a:graphicData uri="http://schemas.openxmlformats.org/drawingml/2006/table">
            <a:tbl>
              <a:tblPr/>
              <a:tblGrid>
                <a:gridCol w="1524000"/>
                <a:gridCol w="4114800"/>
                <a:gridCol w="2819400"/>
              </a:tblGrid>
              <a:tr h="105410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r>
                        <a:rPr kumimoji="0" lang="en-US" sz="1500" b="0" i="0" u="none" strike="noStrike" cap="none" normalizeH="0" baseline="0" dirty="0" smtClean="0">
                          <a:ln>
                            <a:noFill/>
                          </a:ln>
                          <a:solidFill>
                            <a:schemeClr val="tx1"/>
                          </a:solidFill>
                          <a:effectLst/>
                          <a:latin typeface="Arial" charset="0"/>
                          <a:ea typeface="ＭＳ Ｐゴシック" pitchFamily="30" charset="-128"/>
                        </a:rPr>
                        <a:t>Synecdoche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r>
                        <a:rPr kumimoji="0" lang="en-US" sz="1500" b="0" i="0" u="none" strike="noStrike" cap="none" normalizeH="0" baseline="0" smtClean="0">
                          <a:ln>
                            <a:noFill/>
                          </a:ln>
                          <a:solidFill>
                            <a:schemeClr val="tx1"/>
                          </a:solidFill>
                          <a:effectLst/>
                          <a:latin typeface="Arial" charset="0"/>
                          <a:ea typeface="ＭＳ Ｐゴシック" pitchFamily="30" charset="-128"/>
                        </a:rPr>
                        <a:t>A figure of speech in which a part of something stands for the whole, or the whole stands for a part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r>
                        <a:rPr kumimoji="0" lang="en-US" sz="1500" b="0" i="0" u="none" strike="noStrike" cap="none" normalizeH="0" baseline="0" smtClean="0">
                          <a:ln>
                            <a:noFill/>
                          </a:ln>
                          <a:solidFill>
                            <a:schemeClr val="tx1"/>
                          </a:solidFill>
                          <a:effectLst/>
                          <a:latin typeface="Arial" charset="0"/>
                          <a:ea typeface="ＭＳ Ｐゴシック" pitchFamily="30" charset="-128"/>
                        </a:rPr>
                        <a:t>Nice wheels you got there!</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r>
                        <a:rPr kumimoji="0" lang="en-US" sz="1500" b="0" i="0" u="none" strike="noStrike" cap="none" normalizeH="0" baseline="0" smtClean="0">
                          <a:ln>
                            <a:noFill/>
                          </a:ln>
                          <a:solidFill>
                            <a:schemeClr val="tx1"/>
                          </a:solidFill>
                          <a:effectLst/>
                          <a:latin typeface="Arial" charset="0"/>
                          <a:ea typeface="ＭＳ Ｐゴシック" pitchFamily="30" charset="-128"/>
                        </a:rPr>
                        <a:t>(wheels represent car)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17625">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r>
                        <a:rPr kumimoji="0" lang="en-US" sz="1500" b="0" i="0" u="none" strike="noStrike" cap="none" normalizeH="0" baseline="0" smtClean="0">
                          <a:ln>
                            <a:noFill/>
                          </a:ln>
                          <a:solidFill>
                            <a:schemeClr val="tx1"/>
                          </a:solidFill>
                          <a:effectLst/>
                          <a:latin typeface="Arial" charset="0"/>
                          <a:ea typeface="ＭＳ Ｐゴシック" pitchFamily="30" charset="-128"/>
                        </a:rPr>
                        <a:t>Synesthesia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r>
                        <a:rPr kumimoji="0" lang="en-US" sz="1500" b="0" i="0" u="none" strike="noStrike" cap="none" normalizeH="0" baseline="0" dirty="0" smtClean="0">
                          <a:ln>
                            <a:noFill/>
                          </a:ln>
                          <a:solidFill>
                            <a:schemeClr val="tx1"/>
                          </a:solidFill>
                          <a:effectLst/>
                          <a:latin typeface="Arial" charset="0"/>
                          <a:ea typeface="ＭＳ Ｐゴシック" pitchFamily="30" charset="-128"/>
                        </a:rPr>
                        <a:t>The perception or description of one kind of sense impressions in words normally used to describe a different sense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r>
                        <a:rPr kumimoji="0" lang="en-US" sz="1500" b="0" i="0" u="none" strike="noStrike" cap="none" normalizeH="0" baseline="0" smtClean="0">
                          <a:ln>
                            <a:noFill/>
                          </a:ln>
                          <a:solidFill>
                            <a:schemeClr val="tx1"/>
                          </a:solidFill>
                          <a:effectLst/>
                          <a:latin typeface="Arial" charset="0"/>
                          <a:ea typeface="ＭＳ Ｐゴシック" pitchFamily="30" charset="-128"/>
                        </a:rPr>
                        <a:t>The new dress you have on is absolutely delicious!</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endParaRPr kumimoji="0" lang="en-US" sz="1500" b="0" i="0" u="none" strike="noStrike" cap="none" normalizeH="0" baseline="0" smtClean="0">
                        <a:ln>
                          <a:noFill/>
                        </a:ln>
                        <a:solidFill>
                          <a:schemeClr val="tx1"/>
                        </a:solidFill>
                        <a:effectLst/>
                        <a:latin typeface="Arial" charset="0"/>
                        <a:ea typeface="ＭＳ Ｐゴシック" pitchFamily="3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725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r>
                        <a:rPr kumimoji="0" lang="en-US" sz="1500" b="0" i="0" u="none" strike="noStrike" cap="none" normalizeH="0" baseline="0" smtClean="0">
                          <a:ln>
                            <a:noFill/>
                          </a:ln>
                          <a:solidFill>
                            <a:schemeClr val="tx1"/>
                          </a:solidFill>
                          <a:effectLst/>
                          <a:latin typeface="Arial" charset="0"/>
                          <a:ea typeface="ＭＳ Ｐゴシック" pitchFamily="30" charset="-128"/>
                        </a:rPr>
                        <a:t>Metonomy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r>
                        <a:rPr kumimoji="0" lang="en-US" sz="1500" b="0" i="0" u="none" strike="noStrike" cap="none" normalizeH="0" baseline="0" dirty="0" smtClean="0">
                          <a:ln>
                            <a:noFill/>
                          </a:ln>
                          <a:solidFill>
                            <a:schemeClr val="tx1"/>
                          </a:solidFill>
                          <a:effectLst/>
                          <a:latin typeface="Arial" charset="0"/>
                          <a:ea typeface="ＭＳ Ｐゴシック" pitchFamily="30" charset="-128"/>
                        </a:rPr>
                        <a:t>substituting a word naming an object for another word closely associated with 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r>
                        <a:rPr kumimoji="0" lang="en-US" sz="1500" b="0" i="0" u="none" strike="noStrike" cap="none" normalizeH="0" baseline="0" smtClean="0">
                          <a:ln>
                            <a:noFill/>
                          </a:ln>
                          <a:solidFill>
                            <a:schemeClr val="tx1"/>
                          </a:solidFill>
                          <a:effectLst/>
                          <a:latin typeface="Arial" charset="0"/>
                          <a:ea typeface="ＭＳ Ｐゴシック" pitchFamily="30" charset="-128"/>
                        </a:rPr>
                        <a:t>The pen is mightier than the sword.</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r>
                        <a:rPr kumimoji="0" lang="en-US" sz="1500" b="0" i="0" u="none" strike="noStrike" cap="none" normalizeH="0" baseline="0" smtClean="0">
                          <a:ln>
                            <a:noFill/>
                          </a:ln>
                          <a:solidFill>
                            <a:schemeClr val="tx1"/>
                          </a:solidFill>
                          <a:effectLst/>
                          <a:latin typeface="Arial" charset="0"/>
                          <a:ea typeface="ＭＳ Ｐゴシック" pitchFamily="30" charset="-128"/>
                        </a:rPr>
                        <a:t>(pen and sword)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52625">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r>
                        <a:rPr kumimoji="0" lang="en-US" sz="1500" b="0" i="0" u="none" strike="noStrike" cap="none" normalizeH="0" baseline="0" smtClean="0">
                          <a:ln>
                            <a:noFill/>
                          </a:ln>
                          <a:solidFill>
                            <a:schemeClr val="tx1"/>
                          </a:solidFill>
                          <a:effectLst/>
                          <a:latin typeface="Arial" charset="0"/>
                          <a:ea typeface="ＭＳ Ｐゴシック" pitchFamily="30" charset="-128"/>
                        </a:rPr>
                        <a:t>Apostrophe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r>
                        <a:rPr kumimoji="0" lang="en-US" sz="1500" b="0" i="0" u="none" strike="noStrike" cap="none" normalizeH="0" baseline="0" dirty="0" smtClean="0">
                          <a:ln>
                            <a:noFill/>
                          </a:ln>
                          <a:solidFill>
                            <a:schemeClr val="tx1"/>
                          </a:solidFill>
                          <a:effectLst/>
                          <a:latin typeface="Arial" charset="0"/>
                          <a:ea typeface="ＭＳ Ｐゴシック" pitchFamily="30" charset="-128"/>
                        </a:rPr>
                        <a:t>addressing someone or something, usually not present, as though present; </a:t>
                      </a:r>
                      <a:br>
                        <a:rPr kumimoji="0" lang="en-US" sz="1500" b="0" i="0" u="none" strike="noStrike" cap="none" normalizeH="0" baseline="0" dirty="0" smtClean="0">
                          <a:ln>
                            <a:noFill/>
                          </a:ln>
                          <a:solidFill>
                            <a:schemeClr val="tx1"/>
                          </a:solidFill>
                          <a:effectLst/>
                          <a:latin typeface="Arial" charset="0"/>
                          <a:ea typeface="ＭＳ Ｐゴシック" pitchFamily="30" charset="-128"/>
                        </a:rPr>
                      </a:br>
                      <a:r>
                        <a:rPr kumimoji="0" lang="en-US" sz="1500" b="0" i="0" u="none" strike="noStrike" cap="none" normalizeH="0" baseline="0" dirty="0" smtClean="0">
                          <a:ln>
                            <a:noFill/>
                          </a:ln>
                          <a:solidFill>
                            <a:schemeClr val="tx1"/>
                          </a:solidFill>
                          <a:effectLst/>
                          <a:latin typeface="Arial" charset="0"/>
                          <a:ea typeface="ＭＳ Ｐゴシック" pitchFamily="30" charset="-128"/>
                        </a:rPr>
                        <a:t>a figure of speech wherein the speaker speaks directly to something non-human</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endParaRPr kumimoji="0" lang="en-US" sz="1500" b="0" i="0" u="none" strike="noStrike" cap="none" normalizeH="0" baseline="0" dirty="0" smtClean="0">
                        <a:ln>
                          <a:noFill/>
                        </a:ln>
                        <a:solidFill>
                          <a:schemeClr val="tx1"/>
                        </a:solidFill>
                        <a:effectLst/>
                        <a:latin typeface="Arial" charset="0"/>
                        <a:ea typeface="ＭＳ Ｐゴシック" pitchFamily="3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r>
                        <a:rPr kumimoji="0" lang="en-US" sz="1500" b="0" i="0" u="none" strike="noStrike" cap="none" normalizeH="0" baseline="0" smtClean="0">
                          <a:ln>
                            <a:noFill/>
                          </a:ln>
                          <a:solidFill>
                            <a:schemeClr val="tx1"/>
                          </a:solidFill>
                          <a:effectLst/>
                          <a:latin typeface="Arial" charset="0"/>
                          <a:ea typeface="ＭＳ Ｐゴシック" pitchFamily="30" charset="-128"/>
                        </a:rPr>
                        <a:t>Oh moon, how beautiful yet how lonely you look in the sky tonight!</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r>
                        <a:rPr kumimoji="0" lang="en-US" sz="1500" b="0" i="0" u="none" strike="noStrike" cap="none" normalizeH="0" baseline="0" smtClean="0">
                          <a:ln>
                            <a:noFill/>
                          </a:ln>
                          <a:solidFill>
                            <a:schemeClr val="tx1"/>
                          </a:solidFill>
                          <a:effectLst/>
                          <a:latin typeface="Arial" charset="0"/>
                          <a:ea typeface="ＭＳ Ｐゴシック" pitchFamily="30" charset="-128"/>
                        </a:rPr>
                        <a:t>(speaker speaks to the moon)</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30" charset="2"/>
                        <a:buNone/>
                        <a:tabLst/>
                      </a:pPr>
                      <a:endParaRPr kumimoji="0" lang="en-US" sz="1500" b="0" i="0" u="none" strike="noStrike" cap="none" normalizeH="0" baseline="0" smtClean="0">
                        <a:ln>
                          <a:noFill/>
                        </a:ln>
                        <a:solidFill>
                          <a:schemeClr val="tx1"/>
                        </a:solidFill>
                        <a:effectLst/>
                        <a:latin typeface="Arial" charset="0"/>
                        <a:ea typeface="ＭＳ Ｐゴシック" pitchFamily="3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“Upon Julia’s Voice” by Robert Herrick</a:t>
            </a:r>
            <a:endParaRPr lang="en-US" dirty="0"/>
          </a:p>
        </p:txBody>
      </p:sp>
      <p:sp>
        <p:nvSpPr>
          <p:cNvPr id="16386" name="Text Box 2"/>
          <p:cNvSpPr txBox="1">
            <a:spLocks noChangeArrowheads="1"/>
          </p:cNvSpPr>
          <p:nvPr/>
        </p:nvSpPr>
        <p:spPr bwMode="auto">
          <a:xfrm>
            <a:off x="457200" y="1417638"/>
            <a:ext cx="8229600" cy="4525963"/>
          </a:xfrm>
          <a:prstGeom prst="rect">
            <a:avLst/>
          </a:prstGeom>
          <a:solidFill>
            <a:srgbClr val="C0C0C0">
              <a:alpha val="5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Cambria" pitchFamily="34" charset="0"/>
                <a:ea typeface="Times New Roman" pitchFamily="34" charset="0"/>
              </a:rPr>
              <a:t>So smooth, so sweet, so silvery is thy voice,</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Cambria" pitchFamily="34" charset="0"/>
                <a:ea typeface="Times New Roman" pitchFamily="34" charset="0"/>
              </a:rPr>
              <a:t>As, could they hear, the Damned would make no noise,</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Cambria" pitchFamily="34" charset="0"/>
                <a:ea typeface="Times New Roman" pitchFamily="34" charset="0"/>
              </a:rPr>
              <a:t>But listen to thee (walking in thy chamber)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Cambria" pitchFamily="34" charset="0"/>
                <a:ea typeface="Times New Roman" pitchFamily="34" charset="0"/>
              </a:rPr>
              <a:t>Melting melodious words to Lutes of Amber.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8296" y="503584"/>
            <a:ext cx="8408504" cy="5622580"/>
          </a:xfrm>
        </p:spPr>
        <p:txBody>
          <a:bodyPr>
            <a:normAutofit lnSpcReduction="10000"/>
          </a:bodyPr>
          <a:lstStyle/>
          <a:p>
            <a:pPr>
              <a:buNone/>
            </a:pPr>
            <a:r>
              <a:rPr lang="en-US" dirty="0" smtClean="0"/>
              <a:t>The antithesis of the poem can be found between </a:t>
            </a:r>
            <a:r>
              <a:rPr lang="en-US" dirty="0"/>
              <a:t>the soft and sibilant sounds heard by the Blessed, who obviously can enjoy Julia’s voice, and the less pleasant, rigid, hard sounds of the Damned, who obviously cannot enjoy Julia’s voice, but would if they could. A close reader even might notice that the </a:t>
            </a:r>
            <a:r>
              <a:rPr lang="en-US" u="sng" dirty="0" err="1"/>
              <a:t>s</a:t>
            </a:r>
            <a:r>
              <a:rPr lang="en-US" dirty="0"/>
              <a:t> sound in the pleasant parts of the poem is euphonious, while the </a:t>
            </a:r>
            <a:r>
              <a:rPr lang="en-US" u="sng" dirty="0" err="1"/>
              <a:t>s</a:t>
            </a:r>
            <a:r>
              <a:rPr lang="en-US" dirty="0"/>
              <a:t> sound in the unpleasant parts is a buzzing sound:  the </a:t>
            </a:r>
            <a:r>
              <a:rPr lang="en-US" u="sng" dirty="0" err="1"/>
              <a:t>s</a:t>
            </a:r>
            <a:r>
              <a:rPr lang="en-US" dirty="0"/>
              <a:t> of smooth and sweet against the </a:t>
            </a:r>
            <a:r>
              <a:rPr lang="en-US" u="sng" dirty="0" err="1"/>
              <a:t>s</a:t>
            </a:r>
            <a:r>
              <a:rPr lang="en-US" u="sng" dirty="0"/>
              <a:t> </a:t>
            </a:r>
            <a:r>
              <a:rPr lang="en-US" dirty="0"/>
              <a:t>of noise.  In the last line the </a:t>
            </a:r>
            <a:r>
              <a:rPr lang="en-US" u="sng" dirty="0" err="1"/>
              <a:t>mel</a:t>
            </a:r>
            <a:r>
              <a:rPr lang="en-US" dirty="0"/>
              <a:t> of the first two words produces mellow, almost onomatopoetic sounds, and the assonance of </a:t>
            </a:r>
            <a:r>
              <a:rPr lang="en-US" u="sng" dirty="0"/>
              <a:t>to</a:t>
            </a:r>
            <a:r>
              <a:rPr lang="en-US" dirty="0"/>
              <a:t> and </a:t>
            </a:r>
            <a:r>
              <a:rPr lang="en-US" u="sng" dirty="0"/>
              <a:t>Lu-</a:t>
            </a:r>
            <a:r>
              <a:rPr lang="en-US" dirty="0"/>
              <a:t> softens the music even more.</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Eagle” by Alfred Lord Tennyson </a:t>
            </a:r>
            <a:endParaRPr lang="en-US" dirty="0"/>
          </a:p>
        </p:txBody>
      </p:sp>
      <p:sp>
        <p:nvSpPr>
          <p:cNvPr id="19458" name="Text Box 2"/>
          <p:cNvSpPr txBox="1">
            <a:spLocks noChangeArrowheads="1"/>
          </p:cNvSpPr>
          <p:nvPr/>
        </p:nvSpPr>
        <p:spPr bwMode="auto">
          <a:xfrm>
            <a:off x="457200" y="1590261"/>
            <a:ext cx="8229600" cy="4525963"/>
          </a:xfrm>
          <a:prstGeom prst="rect">
            <a:avLst/>
          </a:prstGeom>
          <a:solidFill>
            <a:srgbClr val="C0C0C0">
              <a:alpha val="5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600" b="0" i="0" strike="noStrike" cap="none" normalizeH="0" baseline="0" dirty="0">
                <a:ln>
                  <a:noFill/>
                </a:ln>
                <a:solidFill>
                  <a:schemeClr val="tx1"/>
                </a:solidFill>
                <a:effectLst/>
                <a:latin typeface="Cambria" pitchFamily="34" charset="0"/>
                <a:ea typeface="Times New Roman" pitchFamily="34" charset="0"/>
              </a:rPr>
              <a:t>He</a:t>
            </a:r>
            <a:r>
              <a:rPr kumimoji="0" lang="en-US" sz="3600" b="0" i="0" u="none" strike="noStrike" cap="none" normalizeH="0" baseline="0" dirty="0">
                <a:ln>
                  <a:noFill/>
                </a:ln>
                <a:solidFill>
                  <a:schemeClr val="tx1"/>
                </a:solidFill>
                <a:effectLst/>
                <a:latin typeface="Cambria" pitchFamily="34" charset="0"/>
                <a:ea typeface="Times New Roman" pitchFamily="34" charset="0"/>
              </a:rPr>
              <a:t> clasps the crag with crooked </a:t>
            </a:r>
            <a:r>
              <a:rPr kumimoji="0" lang="en-US" sz="3600" b="0" i="0" strike="noStrike" cap="none" normalizeH="0" baseline="0" dirty="0">
                <a:ln>
                  <a:noFill/>
                </a:ln>
                <a:solidFill>
                  <a:schemeClr val="tx1"/>
                </a:solidFill>
                <a:effectLst/>
                <a:latin typeface="Cambria" pitchFamily="34" charset="0"/>
                <a:ea typeface="Times New Roman" pitchFamily="34" charset="0"/>
              </a:rPr>
              <a:t>hands</a:t>
            </a:r>
            <a:r>
              <a:rPr kumimoji="0" lang="en-US" sz="3600" b="1" i="0" u="none" strike="noStrike" cap="none" normalizeH="0" baseline="0" dirty="0">
                <a:ln>
                  <a:noFill/>
                </a:ln>
                <a:solidFill>
                  <a:schemeClr val="tx1"/>
                </a:solidFill>
                <a:effectLst/>
                <a:latin typeface="Cambria" pitchFamily="34" charset="0"/>
                <a:ea typeface="Times New Roman"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a:ln>
                  <a:noFill/>
                </a:ln>
                <a:solidFill>
                  <a:schemeClr val="tx1"/>
                </a:solidFill>
                <a:effectLst/>
                <a:latin typeface="Cambria" pitchFamily="34" charset="0"/>
                <a:ea typeface="Times New Roman" pitchFamily="34" charset="0"/>
              </a:rPr>
              <a:t>Close to the sun in lonely lands</a:t>
            </a:r>
            <a:r>
              <a:rPr kumimoji="0" lang="en-US" sz="3600" b="1" i="0" u="none" strike="noStrike" cap="none" normalizeH="0" baseline="0" dirty="0">
                <a:ln>
                  <a:noFill/>
                </a:ln>
                <a:solidFill>
                  <a:schemeClr val="tx1"/>
                </a:solidFill>
                <a:effectLst/>
                <a:latin typeface="Cambria" pitchFamily="34" charset="0"/>
                <a:ea typeface="Times New Roman" pitchFamily="34" charset="0"/>
              </a:rPr>
              <a:t>, </a:t>
            </a:r>
            <a:endParaRPr kumimoji="0" lang="en-US" sz="3600" b="0" i="0" u="none" strike="noStrike" cap="none" normalizeH="0" baseline="0" dirty="0">
              <a:ln>
                <a:noFill/>
              </a:ln>
              <a:solidFill>
                <a:schemeClr val="tx1"/>
              </a:solidFill>
              <a:effectLst/>
              <a:latin typeface="Times New Roman" pitchFamily="34" charset="0"/>
              <a:ea typeface="Times New Roman"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a:ln>
                  <a:noFill/>
                </a:ln>
                <a:solidFill>
                  <a:schemeClr val="tx1"/>
                </a:solidFill>
                <a:effectLst/>
                <a:latin typeface="Cambria" pitchFamily="34" charset="0"/>
                <a:ea typeface="Times New Roman" pitchFamily="34" charset="0"/>
              </a:rPr>
              <a:t>Ringed with the azure world</a:t>
            </a:r>
            <a:r>
              <a:rPr kumimoji="0" lang="en-US" sz="3600" b="1" i="0" u="none" strike="noStrike" cap="none" normalizeH="0" baseline="0" dirty="0">
                <a:ln>
                  <a:noFill/>
                </a:ln>
                <a:solidFill>
                  <a:schemeClr val="tx1"/>
                </a:solidFill>
                <a:effectLst/>
                <a:latin typeface="Cambria" pitchFamily="34" charset="0"/>
                <a:ea typeface="Times New Roman" pitchFamily="34" charset="0"/>
              </a:rPr>
              <a:t>, </a:t>
            </a:r>
            <a:r>
              <a:rPr kumimoji="0" lang="en-US" sz="3600" b="0" i="0" u="none" strike="noStrike" cap="none" normalizeH="0" baseline="0" dirty="0">
                <a:ln>
                  <a:noFill/>
                </a:ln>
                <a:solidFill>
                  <a:schemeClr val="tx1"/>
                </a:solidFill>
                <a:effectLst/>
                <a:latin typeface="Cambria" pitchFamily="34" charset="0"/>
                <a:ea typeface="Times New Roman" pitchFamily="34" charset="0"/>
              </a:rPr>
              <a:t>he stands.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a:ln>
                <a:noFill/>
              </a:ln>
              <a:solidFill>
                <a:schemeClr val="tx1"/>
              </a:solidFill>
              <a:effectLst/>
              <a:latin typeface="Cambria" pitchFamily="34" charset="0"/>
              <a:ea typeface="Times New Roman"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a:ln>
                  <a:noFill/>
                </a:ln>
                <a:solidFill>
                  <a:schemeClr val="tx1"/>
                </a:solidFill>
                <a:effectLst/>
                <a:latin typeface="Cambria" pitchFamily="34" charset="0"/>
                <a:ea typeface="Times New Roman" pitchFamily="34" charset="0"/>
              </a:rPr>
              <a:t>The wrinkled sea beneath him crawls</a:t>
            </a:r>
            <a:r>
              <a:rPr kumimoji="0" lang="en-US" sz="3600" b="1" i="0" u="none" strike="noStrike" cap="none" normalizeH="0" baseline="0" dirty="0">
                <a:ln>
                  <a:noFill/>
                </a:ln>
                <a:solidFill>
                  <a:schemeClr val="tx1"/>
                </a:solidFill>
                <a:effectLst/>
                <a:latin typeface="Cambria" pitchFamily="34" charset="0"/>
                <a:ea typeface="Times New Roman"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a:ln>
                  <a:noFill/>
                </a:ln>
                <a:solidFill>
                  <a:schemeClr val="tx1"/>
                </a:solidFill>
                <a:effectLst/>
                <a:latin typeface="Cambria" pitchFamily="34" charset="0"/>
                <a:ea typeface="Times New Roman" pitchFamily="34" charset="0"/>
              </a:rPr>
              <a:t>He watches from his mountain walls</a:t>
            </a:r>
            <a:r>
              <a:rPr kumimoji="0" lang="en-US" sz="3600" b="1" i="0" u="none" strike="noStrike" cap="none" normalizeH="0" baseline="0" dirty="0">
                <a:ln>
                  <a:noFill/>
                </a:ln>
                <a:solidFill>
                  <a:schemeClr val="tx1"/>
                </a:solidFill>
                <a:effectLst/>
                <a:latin typeface="Cambria" pitchFamily="34" charset="0"/>
                <a:ea typeface="Times New Roman" pitchFamily="34" charset="0"/>
              </a:rPr>
              <a:t>, </a:t>
            </a:r>
            <a:endParaRPr kumimoji="0" lang="en-US" sz="3600" b="0" i="0" u="none" strike="noStrike" cap="none" normalizeH="0" baseline="0" dirty="0">
              <a:ln>
                <a:noFill/>
              </a:ln>
              <a:solidFill>
                <a:schemeClr val="tx1"/>
              </a:solidFill>
              <a:effectLst/>
              <a:latin typeface="Times New Roman" pitchFamily="34" charset="0"/>
              <a:ea typeface="Times New Roman"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a:ln>
                  <a:noFill/>
                </a:ln>
                <a:solidFill>
                  <a:schemeClr val="tx1"/>
                </a:solidFill>
                <a:effectLst/>
                <a:latin typeface="Cambria" pitchFamily="34" charset="0"/>
                <a:ea typeface="Times New Roman" pitchFamily="34" charset="0"/>
              </a:rPr>
              <a:t>And like a thunderbolt he falls</a:t>
            </a:r>
            <a:r>
              <a:rPr kumimoji="0" lang="en-US" sz="3600" b="1" i="0" u="none" strike="noStrike" cap="none" normalizeH="0" baseline="0" dirty="0">
                <a:ln>
                  <a:noFill/>
                </a:ln>
                <a:solidFill>
                  <a:schemeClr val="tx1"/>
                </a:solidFill>
                <a:effectLst/>
                <a:latin typeface="Times New Roman" pitchFamily="34" charset="0"/>
                <a:ea typeface="Times New Roman" pitchFamily="34" charset="0"/>
              </a:rPr>
              <a:t>.</a:t>
            </a:r>
            <a:endParaRPr kumimoji="0" lang="en-US" sz="3600" b="0" i="0" u="none" strike="noStrike" cap="none" normalizeH="0" baseline="0" dirty="0">
              <a:ln>
                <a:noFill/>
              </a:ln>
              <a:solidFill>
                <a:schemeClr val="tx1"/>
              </a:solidFill>
              <a:effectLst/>
              <a:latin typeface="Times New Roman" pitchFamily="34" charset="0"/>
              <a:ea typeface="Times New Roman"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a:ln>
                <a:noFill/>
              </a:ln>
              <a:solidFill>
                <a:schemeClr val="tx1"/>
              </a:solidFill>
              <a:effectLst/>
              <a:latin typeface="Times New Roman" pitchFamily="34" charset="0"/>
              <a:ea typeface="Times New Roman"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rot="10800000" flipV="1">
            <a:off x="457200" y="274638"/>
            <a:ext cx="8229600" cy="5851525"/>
          </a:xfrm>
          <a:prstGeom prst="rect">
            <a:avLst/>
          </a:prstGeom>
          <a:solidFill>
            <a:srgbClr val="C0C0C0">
              <a:alpha val="50000"/>
            </a:srgbClr>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1" u="none" strike="noStrike" cap="none" normalizeH="0" baseline="0" dirty="0">
                <a:ln>
                  <a:noFill/>
                </a:ln>
                <a:solidFill>
                  <a:schemeClr val="tx1"/>
                </a:solidFill>
                <a:effectLst/>
                <a:latin typeface="Times New Roman" pitchFamily="34" charset="0"/>
                <a:ea typeface="ＭＳ Ｐゴシック" pitchFamily="34" charset="-128"/>
              </a:rPr>
              <a:t>The recognition and “translation of literary terms can indeed drive</a:t>
            </a:r>
            <a:r>
              <a:rPr kumimoji="0" lang="en-US" sz="3200" b="1" i="1" u="none" strike="noStrike" cap="none" normalizeH="0" baseline="0" dirty="0" smtClean="0">
                <a:ln>
                  <a:noFill/>
                </a:ln>
                <a:solidFill>
                  <a:schemeClr val="tx1"/>
                </a:solidFill>
                <a:effectLst/>
                <a:latin typeface="Times New Roman" pitchFamily="34" charset="0"/>
                <a:ea typeface="ＭＳ Ｐゴシック" pitchFamily="34" charset="-128"/>
              </a:rPr>
              <a:t> you deeper </a:t>
            </a:r>
            <a:r>
              <a:rPr kumimoji="0" lang="en-US" sz="3200" b="1" i="1" u="none" strike="noStrike" cap="none" normalizeH="0" baseline="0" dirty="0">
                <a:ln>
                  <a:noFill/>
                </a:ln>
                <a:solidFill>
                  <a:schemeClr val="tx1"/>
                </a:solidFill>
                <a:effectLst/>
                <a:latin typeface="Times New Roman" pitchFamily="34" charset="0"/>
                <a:ea typeface="ＭＳ Ｐゴシック" pitchFamily="34" charset="-128"/>
              </a:rPr>
              <a:t>and deeper into the text.  Layers of meaning peel away to reveal more layers of meaning.</a:t>
            </a:r>
            <a:r>
              <a:rPr kumimoji="0" lang="en-US" sz="3200" b="1" i="1" u="none" strike="noStrike" cap="none" normalizeH="0" baseline="0" dirty="0" smtClean="0">
                <a:ln>
                  <a:noFill/>
                </a:ln>
                <a:solidFill>
                  <a:schemeClr val="tx1"/>
                </a:solidFill>
                <a:effectLst/>
                <a:latin typeface="Times New Roman" pitchFamily="34" charset="0"/>
                <a:ea typeface="ＭＳ Ｐゴシック" pitchFamily="34" charset="-128"/>
              </a:rPr>
              <a:t> Knowing </a:t>
            </a:r>
            <a:r>
              <a:rPr kumimoji="0" lang="en-US" sz="3200" b="1" i="1" u="none" strike="noStrike" cap="none" normalizeH="0" baseline="0" dirty="0">
                <a:ln>
                  <a:noFill/>
                </a:ln>
                <a:solidFill>
                  <a:schemeClr val="tx1"/>
                </a:solidFill>
                <a:effectLst/>
                <a:latin typeface="Times New Roman" pitchFamily="34" charset="0"/>
                <a:ea typeface="ＭＳ Ｐゴシック" pitchFamily="34" charset="-128"/>
              </a:rPr>
              <a:t>how the parts function in the whole, how and why the parts influence the operation of the whole:  that is what is critical.  It is the little things that influence the big things.  It is all in how the parts function in the whole.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a:ln>
                <a:noFill/>
              </a:ln>
              <a:solidFill>
                <a:schemeClr val="tx1"/>
              </a:solidFill>
              <a:effectLst/>
              <a:latin typeface="Times New Roman" pitchFamily="34" charset="0"/>
              <a:ea typeface="Times New Roman"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602</TotalTime>
  <Words>831</Words>
  <Application>Microsoft Office PowerPoint</Application>
  <PresentationFormat>On-screen Show (4:3)</PresentationFormat>
  <Paragraphs>104</Paragraphs>
  <Slides>10</Slides>
  <Notes>5</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1/3 – Do Now</vt:lpstr>
      <vt:lpstr>Homework</vt:lpstr>
      <vt:lpstr>FIGURES OF SPEECH </vt:lpstr>
      <vt:lpstr>Schemes of Construction  The Tropes </vt:lpstr>
      <vt:lpstr>Figurative Language</vt:lpstr>
      <vt:lpstr>“Upon Julia’s Voice” by Robert Herrick</vt:lpstr>
      <vt:lpstr>Slide 7</vt:lpstr>
      <vt:lpstr>“The Eagle” by Alfred Lord Tennyson </vt:lpstr>
      <vt:lpstr>Slide 9</vt:lpstr>
      <vt:lpstr>Closely read the three texts in your packet.  Focus on style but specifically examples of figurative language.  Annotations should connect form to meaning.</vt:lpstr>
    </vt:vector>
  </TitlesOfParts>
  <Company>Tufts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 Do Now</dc:title>
  <dc:creator>Kira LeeKeenan</dc:creator>
  <cp:lastModifiedBy>kleekeenan</cp:lastModifiedBy>
  <cp:revision>18</cp:revision>
  <dcterms:created xsi:type="dcterms:W3CDTF">2011-02-03T11:21:45Z</dcterms:created>
  <dcterms:modified xsi:type="dcterms:W3CDTF">2011-02-03T16:59:32Z</dcterms:modified>
</cp:coreProperties>
</file>