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61" r:id="rId4"/>
    <p:sldId id="262" r:id="rId5"/>
    <p:sldId id="260" r:id="rId6"/>
    <p:sldId id="263" r:id="rId7"/>
    <p:sldId id="259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-11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4E26CD-4FEA-F14C-84A6-693A507F24ED}" type="datetimeFigureOut">
              <a:rPr lang="en-US" smtClean="0"/>
              <a:pPr/>
              <a:t>9/20/2010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D14AC-D5F7-EA47-9A90-3F538F4BC5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D14AC-D5F7-EA47-9A90-3F538F4BC53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D14AC-D5F7-EA47-9A90-3F538F4BC53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0A040D2-F84A-B544-945A-C48E099552BC}" type="datetimeFigureOut">
              <a:rPr lang="en-US" smtClean="0"/>
              <a:pPr/>
              <a:t>9/20/2010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851F76-1A53-8245-9678-94ED2BCB68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0D2-F84A-B544-945A-C48E099552BC}" type="datetimeFigureOut">
              <a:rPr lang="en-US" smtClean="0"/>
              <a:pPr/>
              <a:t>9/20/2010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51F76-1A53-8245-9678-94ED2BCB68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0A040D2-F84A-B544-945A-C48E099552BC}" type="datetimeFigureOut">
              <a:rPr lang="en-US" smtClean="0"/>
              <a:pPr/>
              <a:t>9/20/2010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7851F76-1A53-8245-9678-94ED2BCB68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0D2-F84A-B544-945A-C48E099552BC}" type="datetimeFigureOut">
              <a:rPr lang="en-US" smtClean="0"/>
              <a:pPr/>
              <a:t>9/20/2010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7851F76-1A53-8245-9678-94ED2BCB68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0D2-F84A-B544-945A-C48E099552BC}" type="datetimeFigureOut">
              <a:rPr lang="en-US" smtClean="0"/>
              <a:pPr/>
              <a:t>9/20/2010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7851F76-1A53-8245-9678-94ED2BCB68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0A040D2-F84A-B544-945A-C48E099552BC}" type="datetimeFigureOut">
              <a:rPr lang="en-US" smtClean="0"/>
              <a:pPr/>
              <a:t>9/20/2010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7851F76-1A53-8245-9678-94ED2BCB68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0A040D2-F84A-B544-945A-C48E099552BC}" type="datetimeFigureOut">
              <a:rPr lang="en-US" smtClean="0"/>
              <a:pPr/>
              <a:t>9/20/2010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7851F76-1A53-8245-9678-94ED2BCB68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0D2-F84A-B544-945A-C48E099552BC}" type="datetimeFigureOut">
              <a:rPr lang="en-US" smtClean="0"/>
              <a:pPr/>
              <a:t>9/20/2010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7851F76-1A53-8245-9678-94ED2BCB68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0D2-F84A-B544-945A-C48E099552BC}" type="datetimeFigureOut">
              <a:rPr lang="en-US" smtClean="0"/>
              <a:pPr/>
              <a:t>9/20/2010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851F76-1A53-8245-9678-94ED2BCB68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40D2-F84A-B544-945A-C48E099552BC}" type="datetimeFigureOut">
              <a:rPr lang="en-US" smtClean="0"/>
              <a:pPr/>
              <a:t>9/20/2010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7851F76-1A53-8245-9678-94ED2BCB68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0A040D2-F84A-B544-945A-C48E099552BC}" type="datetimeFigureOut">
              <a:rPr lang="en-US" smtClean="0"/>
              <a:pPr/>
              <a:t>9/20/2010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7851F76-1A53-8245-9678-94ED2BCB68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0A040D2-F84A-B544-945A-C48E099552BC}" type="datetimeFigureOut">
              <a:rPr lang="en-US" smtClean="0"/>
              <a:pPr/>
              <a:t>9/20/2010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7851F76-1A53-8245-9678-94ED2BCB68D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From%20Charles%20Dickens&#8217;%20Bleak%20House.doc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Take out your Independent Reading Books for 30 </a:t>
            </a:r>
            <a:r>
              <a:rPr lang="en-US" smtClean="0"/>
              <a:t>minutes of SSR.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Pass in your Dragon Essay’s.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Sentence Length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Telegraphic -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Short -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Medium -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Long -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628900" y="1600200"/>
            <a:ext cx="4038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Less than 5 words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5 words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6-18 words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19-30 words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51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Kinds of sentences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1884"/>
            <a:ext cx="8229600" cy="54464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Declarative sentences – make statements</a:t>
            </a:r>
          </a:p>
          <a:p>
            <a:r>
              <a:rPr lang="en-US" i="1" dirty="0" smtClean="0"/>
              <a:t>Ex. The Statue of Liberty stands in New York Harbor</a:t>
            </a:r>
          </a:p>
          <a:p>
            <a:pPr>
              <a:buNone/>
            </a:pPr>
            <a:r>
              <a:rPr lang="en-US" dirty="0" smtClean="0"/>
              <a:t>Interrogative sentences – ask questions</a:t>
            </a:r>
          </a:p>
          <a:p>
            <a:r>
              <a:rPr lang="en-US" i="1" dirty="0" smtClean="0"/>
              <a:t>Ex. Did you know that the Statue of Liberty is made of copper?</a:t>
            </a:r>
          </a:p>
          <a:p>
            <a:pPr>
              <a:buNone/>
            </a:pPr>
            <a:r>
              <a:rPr lang="en-US" dirty="0" smtClean="0"/>
              <a:t>Imperative sentences – make commands</a:t>
            </a:r>
          </a:p>
          <a:p>
            <a:r>
              <a:rPr lang="en-US" i="1" dirty="0" smtClean="0"/>
              <a:t>Ex. Go see the Statue of Liberty.</a:t>
            </a:r>
          </a:p>
          <a:p>
            <a:pPr>
              <a:buNone/>
            </a:pPr>
            <a:r>
              <a:rPr lang="en-US" dirty="0" smtClean="0"/>
              <a:t>Exclamatory sentences – communicate strong emotion or surprise</a:t>
            </a:r>
          </a:p>
          <a:p>
            <a:r>
              <a:rPr lang="en-US" i="1" dirty="0" smtClean="0"/>
              <a:t>Ex. Climbing the Statue of Liberty is exciting!</a:t>
            </a:r>
          </a:p>
          <a:p>
            <a:pPr>
              <a:buNone/>
            </a:pPr>
            <a:r>
              <a:rPr lang="en-US" dirty="0" smtClean="0"/>
              <a:t>Conditional sentences – express wishes or conditions</a:t>
            </a:r>
          </a:p>
          <a:p>
            <a:r>
              <a:rPr lang="en-US" i="1" dirty="0" smtClean="0"/>
              <a:t>Ex. If you were to climb to the top of the statue, then you could share the breathtaking feeling experienced by many hopeful immigrants.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>
                <a:hlinkClick r:id="rId3" action="ppaction://hlinkfile"/>
              </a:rPr>
              <a:t>Excerpt from </a:t>
            </a:r>
            <a:r>
              <a:rPr lang="en-US" i="1" dirty="0" smtClean="0">
                <a:hlinkClick r:id="rId3" action="ppaction://hlinkfile"/>
              </a:rPr>
              <a:t>Bleak House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on Theme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Page </a:t>
            </a:r>
            <a:r>
              <a:rPr lang="en-US" dirty="0" smtClean="0"/>
              <a:t>239</a:t>
            </a:r>
            <a:r>
              <a:rPr lang="en-US" dirty="0" smtClean="0"/>
              <a:t> in </a:t>
            </a:r>
            <a:r>
              <a:rPr lang="en-US" dirty="0" err="1" smtClean="0"/>
              <a:t>coursepack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What is a theme? (someone read this </a:t>
            </a:r>
            <a:r>
              <a:rPr lang="en-US" dirty="0" err="1" smtClean="0"/>
              <a:t>outloud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Looking at the Theme Chart.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Bleak House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39232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7800"/>
                <a:gridCol w="2717800"/>
                <a:gridCol w="2717800"/>
              </a:tblGrid>
              <a:tr h="617976">
                <a:tc>
                  <a:txBody>
                    <a:bodyPr/>
                    <a:lstStyle/>
                    <a:p>
                      <a:r>
                        <a:rPr lang="en-US" dirty="0" smtClean="0"/>
                        <a:t>Plot</a:t>
                      </a:r>
                      <a:endParaRPr lang="en-US" dirty="0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Subjects</a:t>
                      </a:r>
                      <a:endParaRPr lang="en-US" dirty="0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Themes</a:t>
                      </a:r>
                      <a:endParaRPr lang="en-US" dirty="0"/>
                    </a:p>
                  </a:txBody>
                  <a:tcPr marL="90593" marR="90593"/>
                </a:tc>
              </a:tr>
              <a:tr h="3305265">
                <a:tc>
                  <a:txBody>
                    <a:bodyPr/>
                    <a:lstStyle/>
                    <a:p>
                      <a:r>
                        <a:rPr lang="en-US" dirty="0" smtClean="0"/>
                        <a:t>In the</a:t>
                      </a:r>
                      <a:r>
                        <a:rPr lang="en-US" baseline="0" dirty="0" smtClean="0"/>
                        <a:t> excerpt from </a:t>
                      </a:r>
                      <a:r>
                        <a:rPr lang="en-US" i="1" baseline="0" dirty="0" smtClean="0"/>
                        <a:t>Bleak House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Court of Chancery’s term is almost over and the dirt and filth of London has spread everywhere.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The muck and mire of the London streets is a metaphor for the floundering condition of the courts. </a:t>
                      </a:r>
                      <a:endParaRPr lang="en-US" dirty="0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Justice system</a:t>
                      </a:r>
                    </a:p>
                    <a:p>
                      <a:r>
                        <a:rPr lang="en-US" dirty="0" smtClean="0"/>
                        <a:t>Courts</a:t>
                      </a:r>
                    </a:p>
                    <a:p>
                      <a:r>
                        <a:rPr lang="en-US" dirty="0" smtClean="0"/>
                        <a:t>London</a:t>
                      </a:r>
                      <a:r>
                        <a:rPr lang="en-US" baseline="0" dirty="0" smtClean="0"/>
                        <a:t> weather </a:t>
                      </a:r>
                    </a:p>
                    <a:p>
                      <a:r>
                        <a:rPr lang="en-US" baseline="0" dirty="0" smtClean="0"/>
                        <a:t>London filth</a:t>
                      </a:r>
                    </a:p>
                    <a:p>
                      <a:endParaRPr lang="en-US" dirty="0"/>
                    </a:p>
                  </a:txBody>
                  <a:tcPr marL="90593" marR="90593"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floundering condition of the disorganized justice system cannot be redeemed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 marL="90593" marR="90593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5145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This Week in AP Lit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894424"/>
          <a:ext cx="8229600" cy="5282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28023">
                <a:tc>
                  <a:txBody>
                    <a:bodyPr/>
                    <a:lstStyle/>
                    <a:p>
                      <a:r>
                        <a:rPr lang="en-US" dirty="0" smtClean="0"/>
                        <a:t>Monday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Tuesday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Wednesday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Thursday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Friday</a:t>
                      </a:r>
                      <a:endParaRPr lang="en-US" dirty="0"/>
                    </a:p>
                  </a:txBody>
                  <a:tcPr/>
                </a:tc>
              </a:tr>
              <a:tr h="485483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30 min. SSR</a:t>
                      </a:r>
                    </a:p>
                    <a:p>
                      <a:r>
                        <a:rPr lang="en-US" dirty="0" smtClean="0"/>
                        <a:t>Walk</a:t>
                      </a:r>
                      <a:r>
                        <a:rPr lang="en-US" baseline="0" dirty="0" smtClean="0"/>
                        <a:t> through </a:t>
                      </a:r>
                    </a:p>
                    <a:p>
                      <a:r>
                        <a:rPr lang="en-US" baseline="0" dirty="0" smtClean="0"/>
                        <a:t>Bleak house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Theme lesson:</a:t>
                      </a:r>
                      <a:endParaRPr lang="en-US" dirty="0" smtClean="0"/>
                    </a:p>
                    <a:p>
                      <a:r>
                        <a:rPr lang="en-US" b="1" dirty="0" smtClean="0"/>
                        <a:t>HW: Bleak</a:t>
                      </a:r>
                      <a:r>
                        <a:rPr lang="en-US" b="1" baseline="0" dirty="0" smtClean="0"/>
                        <a:t> House &amp; adv. Syntax terms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DN: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Syntax on your backs</a:t>
                      </a:r>
                    </a:p>
                    <a:p>
                      <a:r>
                        <a:rPr lang="en-US" dirty="0" smtClean="0"/>
                        <a:t>Analyze</a:t>
                      </a:r>
                      <a:r>
                        <a:rPr lang="en-US" baseline="0" dirty="0" smtClean="0"/>
                        <a:t> syntax in essay (Bleak) </a:t>
                      </a:r>
                    </a:p>
                    <a:p>
                      <a:r>
                        <a:rPr lang="en-US" baseline="0" dirty="0" smtClean="0"/>
                        <a:t>-figurative language (terms)</a:t>
                      </a:r>
                    </a:p>
                    <a:p>
                      <a:r>
                        <a:rPr lang="en-US" baseline="0" dirty="0" smtClean="0"/>
                        <a:t>Imagery</a:t>
                      </a:r>
                    </a:p>
                    <a:p>
                      <a:r>
                        <a:rPr lang="en-US" b="1" baseline="0" dirty="0" smtClean="0"/>
                        <a:t>HW: study figurative lang. terms</a:t>
                      </a:r>
                    </a:p>
                    <a:p>
                      <a:endParaRPr lang="en-US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DN:</a:t>
                      </a:r>
                      <a:r>
                        <a:rPr lang="en-US" baseline="0" dirty="0" smtClean="0"/>
                        <a:t> Voc quiz (compound sentences)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Figurative language game</a:t>
                      </a:r>
                    </a:p>
                    <a:p>
                      <a:r>
                        <a:rPr lang="en-US" baseline="0" dirty="0" smtClean="0"/>
                        <a:t>Concept maps</a:t>
                      </a:r>
                    </a:p>
                    <a:p>
                      <a:endParaRPr lang="en-US" b="1" dirty="0" smtClean="0"/>
                    </a:p>
                    <a:p>
                      <a:r>
                        <a:rPr lang="en-US" b="1" dirty="0" smtClean="0"/>
                        <a:t>HW: Tone worksheet</a:t>
                      </a:r>
                      <a:endParaRPr lang="en-US" b="1" baseline="0" dirty="0" smtClean="0"/>
                    </a:p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DN: We Eat meat</a:t>
                      </a:r>
                    </a:p>
                    <a:p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smtClean="0"/>
                        <a:t>Concept</a:t>
                      </a:r>
                      <a:r>
                        <a:rPr lang="en-US" baseline="0" dirty="0" smtClean="0"/>
                        <a:t> maps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="1" baseline="0" dirty="0" smtClean="0"/>
                        <a:t>HW: study for lit terms quiz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err="1" smtClean="0"/>
                        <a:t>McT</a:t>
                      </a:r>
                      <a:r>
                        <a:rPr lang="en-US" i="1" dirty="0" smtClean="0"/>
                        <a:t> is due.</a:t>
                      </a:r>
                    </a:p>
                    <a:p>
                      <a:r>
                        <a:rPr lang="en-US" i="1" dirty="0" smtClean="0"/>
                        <a:t>Poetry Response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Lit terms quiz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Library (Poet</a:t>
                      </a:r>
                      <a:r>
                        <a:rPr lang="en-US" baseline="0" dirty="0" smtClean="0"/>
                        <a:t> research)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b="1" dirty="0" smtClean="0"/>
                        <a:t>HW: rewrite either Bleak House or Secret</a:t>
                      </a:r>
                      <a:r>
                        <a:rPr lang="en-US" b="1" baseline="0" dirty="0" smtClean="0"/>
                        <a:t> Sharer; start reading “Rime of the Ancient Mariner”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Homework</a:t>
            </a:r>
            <a:r>
              <a:rPr lang="en-US" dirty="0" smtClean="0"/>
              <a:t>           </a:t>
            </a:r>
            <a:r>
              <a:rPr lang="en-US" u="sng" dirty="0" smtClean="0"/>
              <a:t>Announcements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smtClean="0"/>
              <a:t>Bleak House </a:t>
            </a:r>
            <a:r>
              <a:rPr lang="en-US" dirty="0" smtClean="0"/>
              <a:t>Analysis</a:t>
            </a:r>
          </a:p>
          <a:p>
            <a:pPr>
              <a:buNone/>
            </a:pPr>
            <a:r>
              <a:rPr lang="en-US" dirty="0" smtClean="0"/>
              <a:t>Advanced Syntactical Terminology Handout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Literary Terms Quiz on Friday</a:t>
            </a:r>
          </a:p>
          <a:p>
            <a:pPr>
              <a:buNone/>
            </a:pPr>
            <a:r>
              <a:rPr lang="en-US" dirty="0" err="1" smtClean="0"/>
              <a:t>McTeague</a:t>
            </a:r>
            <a:r>
              <a:rPr lang="en-US" dirty="0" smtClean="0"/>
              <a:t> rewrite is due on Friday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Poet Research on Friday.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165</TotalTime>
  <Words>389</Words>
  <Application>Microsoft Office PowerPoint</Application>
  <PresentationFormat>On-screen Show (4:3)</PresentationFormat>
  <Paragraphs>91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Median</vt:lpstr>
      <vt:lpstr>Take out your Independent Reading Books for 30 minutes of SSR.</vt:lpstr>
      <vt:lpstr>Sentence Length</vt:lpstr>
      <vt:lpstr>Kinds of sentences</vt:lpstr>
      <vt:lpstr>Excerpt from Bleak House</vt:lpstr>
      <vt:lpstr>Lesson on Theme</vt:lpstr>
      <vt:lpstr>Bleak House</vt:lpstr>
      <vt:lpstr>This Week in AP Lit</vt:lpstr>
      <vt:lpstr>Homework           Announcements</vt:lpstr>
    </vt:vector>
  </TitlesOfParts>
  <Company>Tufts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Kira LeeKeenan</dc:creator>
  <cp:lastModifiedBy>cwilkes</cp:lastModifiedBy>
  <cp:revision>13</cp:revision>
  <dcterms:created xsi:type="dcterms:W3CDTF">2010-09-19T20:10:19Z</dcterms:created>
  <dcterms:modified xsi:type="dcterms:W3CDTF">2010-09-20T17:01:31Z</dcterms:modified>
</cp:coreProperties>
</file>